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aleway"/>
      <p:regular r:id="rId53"/>
      <p:bold r:id="rId54"/>
      <p:italic r:id="rId55"/>
      <p:boldItalic r:id="rId56"/>
    </p:embeddedFont>
    <p:embeddedFont>
      <p:font typeface="Roboto"/>
      <p:regular r:id="rId57"/>
      <p:bold r:id="rId58"/>
      <p:italic r:id="rId59"/>
      <p:boldItalic r:id="rId60"/>
    </p:embeddedFont>
    <p:embeddedFont>
      <p:font typeface="Montserrat"/>
      <p:regular r:id="rId61"/>
      <p:bold r:id="rId62"/>
      <p:italic r:id="rId63"/>
      <p:boldItalic r:id="rId64"/>
    </p:embeddedFont>
    <p:embeddedFont>
      <p:font typeface="Lato"/>
      <p:regular r:id="rId65"/>
      <p:bold r:id="rId66"/>
      <p:italic r:id="rId67"/>
      <p:boldItalic r:id="rId68"/>
    </p:embeddedFont>
    <p:embeddedFont>
      <p:font typeface="Titillium Web"/>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1FE9170-7BA4-457E-B5C1-C3BA29A132BD}">
  <a:tblStyle styleId="{51FE9170-7BA4-457E-B5C1-C3BA29A132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TitilliumWeb-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TitilliumWeb-italic.fntdata"/><Relationship Id="rId70" Type="http://schemas.openxmlformats.org/officeDocument/2006/relationships/font" Target="fonts/TitilliumWeb-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5.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7.xml"/><Relationship Id="rId66" Type="http://schemas.openxmlformats.org/officeDocument/2006/relationships/font" Target="fonts/Lato-bold.fntdata"/><Relationship Id="rId21" Type="http://schemas.openxmlformats.org/officeDocument/2006/relationships/slide" Target="slides/slide16.xml"/><Relationship Id="rId65" Type="http://schemas.openxmlformats.org/officeDocument/2006/relationships/font" Target="fonts/Lato-regular.fntdata"/><Relationship Id="rId24" Type="http://schemas.openxmlformats.org/officeDocument/2006/relationships/slide" Target="slides/slide19.xml"/><Relationship Id="rId68" Type="http://schemas.openxmlformats.org/officeDocument/2006/relationships/font" Target="fonts/Lato-boldItalic.fntdata"/><Relationship Id="rId23" Type="http://schemas.openxmlformats.org/officeDocument/2006/relationships/slide" Target="slides/slide18.xml"/><Relationship Id="rId67" Type="http://schemas.openxmlformats.org/officeDocument/2006/relationships/font" Target="fonts/Lato-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TitilliumWeb-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italic.fntdata"/><Relationship Id="rId10" Type="http://schemas.openxmlformats.org/officeDocument/2006/relationships/slide" Target="slides/slide5.xml"/><Relationship Id="rId54" Type="http://schemas.openxmlformats.org/officeDocument/2006/relationships/font" Target="fonts/Raleway-bold.fntdata"/><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Raleway-boldItalic.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coinmonks/the-mathematics-of-neural-network-60a112dd3e05"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coinmonks/the-mathematics-of-neural-network-60a112dd3e05"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l.at.berkeley/machine-learning-crash-course-part-3-4a5bfd72294a"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coinmonks/the-mathematics-of-neural-network-60a112dd3e05"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coinmonks/the-mathematics-of-neural-network-60a112dd3e05"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coinmonks/the-mathematics-of-neural-network-60a112dd3e05"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l.at.berkeley/machine-learning-crash-course-part-3-4a5bfd72294a"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l.at.berkeley/machine-learning-crash-course-part-3-4a5bfd72294a"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coinmonks/the-mathematics-of-neural-network-60a112dd3e05"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coinmonks/the-mathematics-of-neural-network-60a112dd3e05" TargetMode="External"/><Relationship Id="rId3" Type="http://schemas.openxmlformats.org/officeDocument/2006/relationships/hyperlink" Target="https://inst.eecs.berkeley.edu/~cs188/su19/assets/notes/note09.pdf"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coinmonks/the-mathematics-of-neural-network-60a112dd3e05" TargetMode="External"/><Relationship Id="rId3" Type="http://schemas.openxmlformats.org/officeDocument/2006/relationships/hyperlink" Target="https://inst.eecs.berkeley.edu/~cs188/su19/assets/notes/note09.pdf" TargetMode="External"/><Relationship Id="rId4" Type="http://schemas.openxmlformats.org/officeDocument/2006/relationships/hyperlink" Target="https://medium.com/@ml.at.berkeley/machine-learning-crash-course-part-3-4a5bfd72294a"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cec40d3c6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cec40d3c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rPr lang="en" sz="1400">
                <a:latin typeface="Raleway"/>
                <a:ea typeface="Raleway"/>
                <a:cs typeface="Raleway"/>
                <a:sym typeface="Raleway"/>
              </a:rPr>
              <a:t>ON A VERY HIGH LEVEL </a:t>
            </a:r>
            <a:endParaRPr sz="1400">
              <a:latin typeface="Raleway"/>
              <a:ea typeface="Raleway"/>
              <a:cs typeface="Raleway"/>
              <a:sym typeface="Raleway"/>
            </a:endParaRPr>
          </a:p>
          <a:p>
            <a:pPr indent="-317500" lvl="0" marL="457200" rtl="0" algn="l">
              <a:spcBef>
                <a:spcPts val="0"/>
              </a:spcBef>
              <a:spcAft>
                <a:spcPts val="0"/>
              </a:spcAft>
              <a:buClr>
                <a:srgbClr val="FFFFFF"/>
              </a:buClr>
              <a:buSzPts val="1400"/>
              <a:buFont typeface="Raleway"/>
              <a:buChar char="●"/>
            </a:pPr>
            <a:r>
              <a:rPr lang="en" sz="1400">
                <a:latin typeface="Raleway"/>
                <a:ea typeface="Raleway"/>
                <a:cs typeface="Raleway"/>
                <a:sym typeface="Raleway"/>
              </a:rPr>
              <a:t>Node just represent computation on input from the data with a set of coefficients/weights that amplify or dampen that input (assign</a:t>
            </a:r>
            <a:r>
              <a:rPr lang="en" sz="1400">
                <a:solidFill>
                  <a:srgbClr val="FFFFFF"/>
                </a:solidFill>
                <a:latin typeface="Raleway"/>
                <a:ea typeface="Raleway"/>
                <a:cs typeface="Raleway"/>
                <a:sym typeface="Raleway"/>
              </a:rPr>
              <a:t>i</a:t>
            </a:r>
            <a:r>
              <a:rPr lang="en" sz="1400">
                <a:latin typeface="Raleway"/>
                <a:ea typeface="Raleway"/>
                <a:cs typeface="Raleway"/>
                <a:sym typeface="Raleway"/>
              </a:rPr>
              <a:t>ng significance to features of the data)-   just like how a neuron fires in the human brain when it encounters sufficient stimuli. -&gt; e.g. which input is most helpful is classifying data without error? -&gt; or what neurons </a:t>
            </a:r>
            <a:r>
              <a:rPr lang="en" sz="1300">
                <a:solidFill>
                  <a:srgbClr val="444B44"/>
                </a:solidFill>
                <a:highlight>
                  <a:srgbClr val="FFFFFF"/>
                </a:highlight>
              </a:rPr>
              <a:t>information is most important to classifying the red fruit as an apple.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c9b38370b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c9b38370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ceb0f6601_2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ceb0f6601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rPr lang="en" sz="1300">
                <a:solidFill>
                  <a:srgbClr val="444B44"/>
                </a:solidFill>
                <a:highlight>
                  <a:srgbClr val="FFFFFF"/>
                </a:highlight>
              </a:rPr>
              <a:t>Make sure we expand on weights and activation function!</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msost important to classifying the red fruit as an apple.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d164631a0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d164631a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d164631a0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d164631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e3e5c4e5f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e3e5c4e5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e3e5c4e5f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e3e5c4e5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e3e5c4e5f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e3e5c4e5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d184b32a6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d184b32a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d184b32a6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d184b32a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c9b38370b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c9b38370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d164631a0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d164631a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d164631a0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d164631a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d164631a0_0_1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d164631a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cec40d3c6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cec40d3c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Raleway"/>
              <a:buChar char="●"/>
            </a:pPr>
            <a:r>
              <a:rPr lang="en" sz="1400">
                <a:latin typeface="Raleway"/>
                <a:ea typeface="Raleway"/>
                <a:cs typeface="Raleway"/>
                <a:sym typeface="Raleway"/>
              </a:rPr>
              <a:t>ON A VERY HIGH LEVEL </a:t>
            </a:r>
            <a:endParaRPr sz="1400">
              <a:latin typeface="Raleway"/>
              <a:ea typeface="Raleway"/>
              <a:cs typeface="Raleway"/>
              <a:sym typeface="Raleway"/>
            </a:endParaRPr>
          </a:p>
          <a:p>
            <a:pPr indent="-317500" lvl="0" marL="457200" rtl="0" algn="l">
              <a:spcBef>
                <a:spcPts val="0"/>
              </a:spcBef>
              <a:spcAft>
                <a:spcPts val="0"/>
              </a:spcAft>
              <a:buClr>
                <a:srgbClr val="FFFFFF"/>
              </a:buClr>
              <a:buSzPts val="1400"/>
              <a:buFont typeface="Raleway"/>
              <a:buChar char="●"/>
            </a:pPr>
            <a:r>
              <a:rPr lang="en" sz="1400">
                <a:latin typeface="Raleway"/>
                <a:ea typeface="Raleway"/>
                <a:cs typeface="Raleway"/>
                <a:sym typeface="Raleway"/>
              </a:rPr>
              <a:t>Node just represent computation on input from the data with a set of coefficients/weights that amplify or dampen that input (assign</a:t>
            </a:r>
            <a:r>
              <a:rPr lang="en" sz="1400">
                <a:solidFill>
                  <a:srgbClr val="FFFFFF"/>
                </a:solidFill>
                <a:latin typeface="Raleway"/>
                <a:ea typeface="Raleway"/>
                <a:cs typeface="Raleway"/>
                <a:sym typeface="Raleway"/>
              </a:rPr>
              <a:t>i</a:t>
            </a:r>
            <a:r>
              <a:rPr lang="en" sz="1400">
                <a:latin typeface="Raleway"/>
                <a:ea typeface="Raleway"/>
                <a:cs typeface="Raleway"/>
                <a:sym typeface="Raleway"/>
              </a:rPr>
              <a:t>ng significance to features of the data)-   just like how a neuron fires in the human brain when it encounters sufficient stimuli. -&gt; e.g. which input is most helpful is classifying data without error? -&gt; or what neurons </a:t>
            </a:r>
            <a:r>
              <a:rPr lang="en" sz="1300">
                <a:solidFill>
                  <a:srgbClr val="444B44"/>
                </a:solidFill>
                <a:highlight>
                  <a:srgbClr val="FFFFFF"/>
                </a:highlight>
              </a:rPr>
              <a:t>information is most important to classifying the red fruit as an apple. </a:t>
            </a:r>
            <a:endParaRPr sz="1300">
              <a:solidFill>
                <a:srgbClr val="444B44"/>
              </a:solidFill>
              <a:highlight>
                <a:srgbClr val="FFFFFF"/>
              </a:highlight>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 information is most important to classifying the red fruit as an apple.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cec40d3c6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cec40d3c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https://medium.com/coinmonks/the-mathematics-of-neural-network-60a112dd3e05</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d184b32a6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d184b32a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https://medium.com/coinmonks/the-mathematics-of-neural-network-60a112dd3e05</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de3a4a0e3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de3a4a0e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https://medium.com/@ml.at.berkeley/machine-learning-crash-course-part-3-4a5bfd72294a</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d184b32a6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d184b32a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https://medium.com/coinmonks/the-mathematics-of-neural-network-60a112dd3e05</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d184b32a6_0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d184b32a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https://medium.com/coinmonks/the-mathematics-of-neural-network-60a112dd3e05</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d184b32a6_0_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d184b32a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https://medium.com/coinmonks/the-mathematics-of-neural-network-60a112dd3e05</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4f43a343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4f43a34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de3a4a0e3_0_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de3a4a0e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https://medium.com/@ml.at.berkeley/machine-learning-crash-course-part-3-4a5bfd72294a</a:t>
            </a: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e3e5c4e5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e3e5c4e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https://medium.com/@ml.at.berkeley/machine-learning-crash-course-part-3-4a5bfd72294a</a:t>
            </a: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d184b32a6_0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d184b32a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https://medium.com/coinmonks/the-mathematics-of-neural-network-60a112dd3e05</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de3a4a0e3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de3a4a0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https://medium.com/coinmonks/the-mathematics-of-neural-network-60a112dd3e05</a:t>
            </a:r>
            <a:endParaRPr/>
          </a:p>
          <a:p>
            <a:pPr indent="0" lvl="0" marL="0" rtl="0" algn="l">
              <a:spcBef>
                <a:spcPts val="0"/>
              </a:spcBef>
              <a:spcAft>
                <a:spcPts val="0"/>
              </a:spcAft>
              <a:buNone/>
            </a:pPr>
            <a:r>
              <a:rPr lang="en" u="sng">
                <a:solidFill>
                  <a:schemeClr val="hlink"/>
                </a:solidFill>
                <a:hlinkClick r:id="rId3"/>
              </a:rPr>
              <a:t>https://inst.eecs.berkeley.edu/~cs188/su19/assets/notes/note09.pdf</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d24850024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d248500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https://medium.com/coinmonks/the-mathematics-of-neural-network-60a112dd3e05</a:t>
            </a:r>
            <a:endParaRPr/>
          </a:p>
          <a:p>
            <a:pPr indent="0" lvl="0" marL="0" rtl="0" algn="l">
              <a:spcBef>
                <a:spcPts val="0"/>
              </a:spcBef>
              <a:spcAft>
                <a:spcPts val="0"/>
              </a:spcAft>
              <a:buNone/>
            </a:pPr>
            <a:r>
              <a:rPr lang="en" u="sng">
                <a:solidFill>
                  <a:schemeClr val="hlink"/>
                </a:solidFill>
                <a:hlinkClick r:id="rId3"/>
              </a:rPr>
              <a:t>https://inst.eecs.berkeley.edu/~cs188/su19/assets/notes/note09.pdf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https://medium.com/@ml.at.berkeley/machine-learning-crash-course-part-3-4a5bfd72294a</a:t>
            </a:r>
            <a:r>
              <a:rPr lang="en"/>
              <a: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ce72ab3b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ce72ab3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de3a4a0e3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de3a4a0e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5de3a4a0e3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de3a4a0e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350">
                <a:solidFill>
                  <a:srgbClr val="333333"/>
                </a:solidFill>
              </a:rPr>
              <a:t>In the above diagram, each line carries an entire vector, from the output of one node to the inputs of others. The pink circles represent pointwise operations, like vector addition, while the yellow boxes are learned neural network layers. Lines merging denote concatenation, while a line forking denote its content being copied and the copies going to different locations.</a:t>
            </a:r>
            <a:endParaRPr sz="1350">
              <a:solidFill>
                <a:srgbClr val="333333"/>
              </a:solidFill>
            </a:endParaRPr>
          </a:p>
          <a:p>
            <a:pPr indent="0" lvl="0" marL="0" rtl="0" algn="l">
              <a:lnSpc>
                <a:spcPct val="115000"/>
              </a:lnSpc>
              <a:spcBef>
                <a:spcPts val="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d184b32a6_0_1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d184b32a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64f43a3430_1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64f43a343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c9b38370b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c9b38370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5d184b32a6_0_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5d184b32a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64f43a3430_1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64f43a343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64f43a3430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64f43a34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64f43a3430_1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64f43a343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5c9b38370b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5c9b38370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5c9b38370b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c9b38370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5d184b32a6_0_1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5d184b32a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d164631a0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d164631a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c9b38370b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c9b38370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ce314a5a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ce314a5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ceb0f6601_2_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ceb0f6601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descr="buildings4.jpg" id="10" name="Google Shape;10;p2"/>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 name="Google Shape;11;p2"/>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802058" y="1791243"/>
            <a:ext cx="235200" cy="0"/>
          </a:xfrm>
          <a:prstGeom prst="straightConnector1">
            <a:avLst/>
          </a:prstGeom>
          <a:noFill/>
          <a:ln cap="flat" cmpd="sng" w="9525">
            <a:solidFill>
              <a:srgbClr val="FFFFFF"/>
            </a:solidFill>
            <a:prstDash val="solid"/>
            <a:round/>
            <a:headEnd len="med" w="med" type="none"/>
            <a:tailEnd len="med" w="med" type="none"/>
          </a:ln>
        </p:spPr>
      </p:cxnSp>
      <p:sp>
        <p:nvSpPr>
          <p:cNvPr id="13" name="Google Shape;13;p2"/>
          <p:cNvSpPr txBox="1"/>
          <p:nvPr>
            <p:ph type="ctrTitle"/>
          </p:nvPr>
        </p:nvSpPr>
        <p:spPr>
          <a:xfrm>
            <a:off x="685800" y="1839425"/>
            <a:ext cx="6036600" cy="1159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no photo">
  <p:cSld name="BLANK_1">
    <p:spTree>
      <p:nvGrpSpPr>
        <p:cNvPr id="67" name="Shape 67"/>
        <p:cNvGrpSpPr/>
        <p:nvPr/>
      </p:nvGrpSpPr>
      <p:grpSpPr>
        <a:xfrm>
          <a:off x="0" y="0"/>
          <a:ext cx="0" cy="0"/>
          <a:chOff x="0" y="0"/>
          <a:chExt cx="0" cy="0"/>
        </a:xfrm>
      </p:grpSpPr>
      <p:sp>
        <p:nvSpPr>
          <p:cNvPr id="68" name="Google Shape;68;p11"/>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4" name="Shape 14"/>
        <p:cNvGrpSpPr/>
        <p:nvPr/>
      </p:nvGrpSpPr>
      <p:grpSpPr>
        <a:xfrm>
          <a:off x="0" y="0"/>
          <a:ext cx="0" cy="0"/>
          <a:chOff x="0" y="0"/>
          <a:chExt cx="0" cy="0"/>
        </a:xfrm>
      </p:grpSpPr>
      <p:pic>
        <p:nvPicPr>
          <p:cNvPr descr="buildings3.jpg" id="15" name="Google Shape;15;p3"/>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6" name="Google Shape;16;p3"/>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 name="Google Shape;17;p3"/>
          <p:cNvCxnSpPr/>
          <p:nvPr/>
        </p:nvCxnSpPr>
        <p:spPr>
          <a:xfrm>
            <a:off x="802058" y="1715043"/>
            <a:ext cx="235200" cy="0"/>
          </a:xfrm>
          <a:prstGeom prst="straightConnector1">
            <a:avLst/>
          </a:prstGeom>
          <a:noFill/>
          <a:ln cap="flat" cmpd="sng" w="9525">
            <a:solidFill>
              <a:srgbClr val="FFFFFF"/>
            </a:solidFill>
            <a:prstDash val="solid"/>
            <a:round/>
            <a:headEnd len="med" w="med" type="none"/>
            <a:tailEnd len="med" w="med" type="none"/>
          </a:ln>
        </p:spPr>
      </p:cxnSp>
      <p:sp>
        <p:nvSpPr>
          <p:cNvPr id="18" name="Google Shape;18;p3"/>
          <p:cNvSpPr txBox="1"/>
          <p:nvPr>
            <p:ph type="ctrTitle"/>
          </p:nvPr>
        </p:nvSpPr>
        <p:spPr>
          <a:xfrm>
            <a:off x="685800" y="1811950"/>
            <a:ext cx="49884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 name="Google Shape;19;p3"/>
          <p:cNvSpPr txBox="1"/>
          <p:nvPr>
            <p:ph idx="1" type="subTitle"/>
          </p:nvPr>
        </p:nvSpPr>
        <p:spPr>
          <a:xfrm>
            <a:off x="685800" y="3068650"/>
            <a:ext cx="49884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0" name="Shape 20"/>
        <p:cNvGrpSpPr/>
        <p:nvPr/>
      </p:nvGrpSpPr>
      <p:grpSpPr>
        <a:xfrm>
          <a:off x="0" y="0"/>
          <a:ext cx="0" cy="0"/>
          <a:chOff x="0" y="0"/>
          <a:chExt cx="0" cy="0"/>
        </a:xfrm>
      </p:grpSpPr>
      <p:pic>
        <p:nvPicPr>
          <p:cNvPr descr="buildings1.jpg" id="21" name="Google Shape;21;p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2" name="Google Shape;22;p4"/>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1915850" y="865200"/>
            <a:ext cx="0" cy="3413100"/>
          </a:xfrm>
          <a:prstGeom prst="straightConnector1">
            <a:avLst/>
          </a:prstGeom>
          <a:noFill/>
          <a:ln cap="flat" cmpd="sng" w="9525">
            <a:solidFill>
              <a:srgbClr val="FFFFFF"/>
            </a:solidFill>
            <a:prstDash val="solid"/>
            <a:round/>
            <a:headEnd len="med" w="med" type="none"/>
            <a:tailEnd len="med" w="med" type="none"/>
          </a:ln>
        </p:spPr>
      </p:cxnSp>
      <p:sp>
        <p:nvSpPr>
          <p:cNvPr id="24" name="Google Shape;24;p4"/>
          <p:cNvSpPr txBox="1"/>
          <p:nvPr>
            <p:ph idx="1" type="body"/>
          </p:nvPr>
        </p:nvSpPr>
        <p:spPr>
          <a:xfrm>
            <a:off x="2529950" y="1013250"/>
            <a:ext cx="5803500" cy="3117000"/>
          </a:xfrm>
          <a:prstGeom prst="rect">
            <a:avLst/>
          </a:prstGeom>
        </p:spPr>
        <p:txBody>
          <a:bodyPr anchorCtr="0" anchor="ctr" bIns="91425" lIns="91425" spcFirstLastPara="1" rIns="91425" wrap="square" tIns="91425">
            <a:noAutofit/>
          </a:bodyPr>
          <a:lstStyle>
            <a:lvl1pPr indent="-419100" lvl="0" marL="457200" rtl="0">
              <a:spcBef>
                <a:spcPts val="600"/>
              </a:spcBef>
              <a:spcAft>
                <a:spcPts val="0"/>
              </a:spcAft>
              <a:buSzPts val="3000"/>
              <a:buChar char="▫"/>
              <a:defRPr i="1" sz="3000"/>
            </a:lvl1pPr>
            <a:lvl2pPr indent="-419100" lvl="1" marL="914400" rtl="0">
              <a:spcBef>
                <a:spcPts val="0"/>
              </a:spcBef>
              <a:spcAft>
                <a:spcPts val="0"/>
              </a:spcAft>
              <a:buSzPts val="3000"/>
              <a:buChar char="▫"/>
              <a:defRPr i="1" sz="3000"/>
            </a:lvl2pPr>
            <a:lvl3pPr indent="-419100" lvl="2" marL="1371600" rtl="0">
              <a:spcBef>
                <a:spcPts val="0"/>
              </a:spcBef>
              <a:spcAft>
                <a:spcPts val="0"/>
              </a:spcAft>
              <a:buSzPts val="3000"/>
              <a:buChar char="▫"/>
              <a:defRPr i="1" sz="3000"/>
            </a:lvl3pPr>
            <a:lvl4pPr indent="-419100" lvl="3" marL="1828800" rtl="0">
              <a:spcBef>
                <a:spcPts val="0"/>
              </a:spcBef>
              <a:spcAft>
                <a:spcPts val="0"/>
              </a:spcAft>
              <a:buSzPts val="3000"/>
              <a:buChar char="▫"/>
              <a:defRPr i="1" sz="3000"/>
            </a:lvl4pPr>
            <a:lvl5pPr indent="-419100" lvl="4" marL="2286000" rtl="0">
              <a:spcBef>
                <a:spcPts val="0"/>
              </a:spcBef>
              <a:spcAft>
                <a:spcPts val="0"/>
              </a:spcAft>
              <a:buSzPts val="3000"/>
              <a:buChar char="▫"/>
              <a:defRPr i="1" sz="3000"/>
            </a:lvl5pPr>
            <a:lvl6pPr indent="-419100" lvl="5" marL="2743200" rtl="0">
              <a:spcBef>
                <a:spcPts val="0"/>
              </a:spcBef>
              <a:spcAft>
                <a:spcPts val="0"/>
              </a:spcAft>
              <a:buSzPts val="3000"/>
              <a:buChar char="▫"/>
              <a:defRPr i="1" sz="3000"/>
            </a:lvl6pPr>
            <a:lvl7pPr indent="-419100" lvl="6" marL="3200400" rtl="0">
              <a:spcBef>
                <a:spcPts val="0"/>
              </a:spcBef>
              <a:spcAft>
                <a:spcPts val="0"/>
              </a:spcAft>
              <a:buSzPts val="3000"/>
              <a:buChar char="▫"/>
              <a:defRPr i="1" sz="3000"/>
            </a:lvl7pPr>
            <a:lvl8pPr indent="-419100" lvl="7" marL="3657600" rtl="0">
              <a:spcBef>
                <a:spcPts val="0"/>
              </a:spcBef>
              <a:spcAft>
                <a:spcPts val="0"/>
              </a:spcAft>
              <a:buSzPts val="3000"/>
              <a:buChar char="▫"/>
              <a:defRPr i="1" sz="3000"/>
            </a:lvl8pPr>
            <a:lvl9pPr indent="-419100" lvl="8" marL="4114800">
              <a:spcBef>
                <a:spcPts val="0"/>
              </a:spcBef>
              <a:spcAft>
                <a:spcPts val="0"/>
              </a:spcAft>
              <a:buSzPts val="3000"/>
              <a:buChar char="▫"/>
              <a:defRPr i="1" sz="3000"/>
            </a:lvl9pPr>
          </a:lstStyle>
          <a:p/>
        </p:txBody>
      </p:sp>
      <p:sp>
        <p:nvSpPr>
          <p:cNvPr id="25" name="Google Shape;25;p4"/>
          <p:cNvSpPr txBox="1"/>
          <p:nvPr/>
        </p:nvSpPr>
        <p:spPr>
          <a:xfrm>
            <a:off x="283500" y="1864150"/>
            <a:ext cx="16323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Montserrat"/>
                <a:ea typeface="Montserrat"/>
                <a:cs typeface="Montserrat"/>
                <a:sym typeface="Montserrat"/>
              </a:rPr>
              <a:t>“</a:t>
            </a:r>
            <a:endParaRPr sz="12000">
              <a:solidFill>
                <a:srgbClr val="FFFFFF"/>
              </a:solidFill>
              <a:latin typeface="Montserrat"/>
              <a:ea typeface="Montserrat"/>
              <a:cs typeface="Montserrat"/>
              <a:sym typeface="Montserrat"/>
            </a:endParaRPr>
          </a:p>
        </p:txBody>
      </p:sp>
      <p:sp>
        <p:nvSpPr>
          <p:cNvPr id="26" name="Google Shape;26;p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7" name="Shape 27"/>
        <p:cNvGrpSpPr/>
        <p:nvPr/>
      </p:nvGrpSpPr>
      <p:grpSpPr>
        <a:xfrm>
          <a:off x="0" y="0"/>
          <a:ext cx="0" cy="0"/>
          <a:chOff x="0" y="0"/>
          <a:chExt cx="0" cy="0"/>
        </a:xfrm>
      </p:grpSpPr>
      <p:pic>
        <p:nvPicPr>
          <p:cNvPr descr="buildings2.jpg" id="28" name="Google Shape;28;p5"/>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9" name="Google Shape;29;p5"/>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5"/>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31" name="Google Shape;31;p5"/>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2" name="Google Shape;32;p5"/>
          <p:cNvSpPr txBox="1"/>
          <p:nvPr>
            <p:ph idx="1" type="body"/>
          </p:nvPr>
        </p:nvSpPr>
        <p:spPr>
          <a:xfrm>
            <a:off x="2961550" y="1146025"/>
            <a:ext cx="5502900" cy="35475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Font typeface="Raleway"/>
              <a:buChar char="▫"/>
              <a:defRPr>
                <a:latin typeface="Raleway"/>
                <a:ea typeface="Raleway"/>
                <a:cs typeface="Raleway"/>
                <a:sym typeface="Raleway"/>
              </a:defRPr>
            </a:lvl1pPr>
            <a:lvl2pPr indent="-381000" lvl="1" marL="914400">
              <a:spcBef>
                <a:spcPts val="0"/>
              </a:spcBef>
              <a:spcAft>
                <a:spcPts val="0"/>
              </a:spcAft>
              <a:buSzPts val="2400"/>
              <a:buFont typeface="Raleway"/>
              <a:buChar char="▫"/>
              <a:defRPr>
                <a:latin typeface="Raleway"/>
                <a:ea typeface="Raleway"/>
                <a:cs typeface="Raleway"/>
                <a:sym typeface="Raleway"/>
              </a:defRPr>
            </a:lvl2pPr>
            <a:lvl3pPr indent="-381000" lvl="2" marL="1371600">
              <a:spcBef>
                <a:spcPts val="0"/>
              </a:spcBef>
              <a:spcAft>
                <a:spcPts val="0"/>
              </a:spcAft>
              <a:buSzPts val="2400"/>
              <a:buFont typeface="Raleway"/>
              <a:buChar char="▫"/>
              <a:defRPr>
                <a:latin typeface="Raleway"/>
                <a:ea typeface="Raleway"/>
                <a:cs typeface="Raleway"/>
                <a:sym typeface="Raleway"/>
              </a:defRPr>
            </a:lvl3pPr>
            <a:lvl4pPr indent="-381000" lvl="3" marL="1828800">
              <a:spcBef>
                <a:spcPts val="0"/>
              </a:spcBef>
              <a:spcAft>
                <a:spcPts val="0"/>
              </a:spcAft>
              <a:buSzPts val="2400"/>
              <a:buFont typeface="Raleway"/>
              <a:buChar char="▫"/>
              <a:defRPr>
                <a:latin typeface="Raleway"/>
                <a:ea typeface="Raleway"/>
                <a:cs typeface="Raleway"/>
                <a:sym typeface="Raleway"/>
              </a:defRPr>
            </a:lvl4pPr>
            <a:lvl5pPr indent="-381000" lvl="4" marL="2286000">
              <a:spcBef>
                <a:spcPts val="0"/>
              </a:spcBef>
              <a:spcAft>
                <a:spcPts val="0"/>
              </a:spcAft>
              <a:buSzPts val="2400"/>
              <a:buFont typeface="Raleway"/>
              <a:buChar char="▫"/>
              <a:defRPr>
                <a:latin typeface="Raleway"/>
                <a:ea typeface="Raleway"/>
                <a:cs typeface="Raleway"/>
                <a:sym typeface="Raleway"/>
              </a:defRPr>
            </a:lvl5pPr>
            <a:lvl6pPr indent="-381000" lvl="5" marL="2743200">
              <a:spcBef>
                <a:spcPts val="0"/>
              </a:spcBef>
              <a:spcAft>
                <a:spcPts val="0"/>
              </a:spcAft>
              <a:buSzPts val="2400"/>
              <a:buFont typeface="Raleway"/>
              <a:buChar char="▫"/>
              <a:defRPr>
                <a:latin typeface="Raleway"/>
                <a:ea typeface="Raleway"/>
                <a:cs typeface="Raleway"/>
                <a:sym typeface="Raleway"/>
              </a:defRPr>
            </a:lvl6pPr>
            <a:lvl7pPr indent="-381000" lvl="6" marL="3200400">
              <a:spcBef>
                <a:spcPts val="0"/>
              </a:spcBef>
              <a:spcAft>
                <a:spcPts val="0"/>
              </a:spcAft>
              <a:buSzPts val="2400"/>
              <a:buFont typeface="Raleway"/>
              <a:buChar char="▫"/>
              <a:defRPr>
                <a:latin typeface="Raleway"/>
                <a:ea typeface="Raleway"/>
                <a:cs typeface="Raleway"/>
                <a:sym typeface="Raleway"/>
              </a:defRPr>
            </a:lvl7pPr>
            <a:lvl8pPr indent="-381000" lvl="7" marL="3657600">
              <a:spcBef>
                <a:spcPts val="0"/>
              </a:spcBef>
              <a:spcAft>
                <a:spcPts val="0"/>
              </a:spcAft>
              <a:buSzPts val="2400"/>
              <a:buFont typeface="Raleway"/>
              <a:buChar char="▫"/>
              <a:defRPr>
                <a:latin typeface="Raleway"/>
                <a:ea typeface="Raleway"/>
                <a:cs typeface="Raleway"/>
                <a:sym typeface="Raleway"/>
              </a:defRPr>
            </a:lvl8pPr>
            <a:lvl9pPr indent="-381000" lvl="8" marL="4114800">
              <a:spcBef>
                <a:spcPts val="0"/>
              </a:spcBef>
              <a:spcAft>
                <a:spcPts val="0"/>
              </a:spcAft>
              <a:buSzPts val="2400"/>
              <a:buFont typeface="Raleway"/>
              <a:buChar char="▫"/>
              <a:defRPr>
                <a:latin typeface="Raleway"/>
                <a:ea typeface="Raleway"/>
                <a:cs typeface="Raleway"/>
                <a:sym typeface="Raleway"/>
              </a:defRPr>
            </a:lvl9pPr>
          </a:lstStyle>
          <a:p/>
        </p:txBody>
      </p:sp>
      <p:sp>
        <p:nvSpPr>
          <p:cNvPr id="33" name="Google Shape;33;p5"/>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atin typeface="Raleway"/>
                <a:ea typeface="Raleway"/>
                <a:cs typeface="Raleway"/>
                <a:sym typeface="Raleway"/>
              </a:defRPr>
            </a:lvl1pPr>
            <a:lvl2pPr lvl="1">
              <a:buNone/>
              <a:defRPr>
                <a:latin typeface="Raleway"/>
                <a:ea typeface="Raleway"/>
                <a:cs typeface="Raleway"/>
                <a:sym typeface="Raleway"/>
              </a:defRPr>
            </a:lvl2pPr>
            <a:lvl3pPr lvl="2">
              <a:buNone/>
              <a:defRPr>
                <a:latin typeface="Raleway"/>
                <a:ea typeface="Raleway"/>
                <a:cs typeface="Raleway"/>
                <a:sym typeface="Raleway"/>
              </a:defRPr>
            </a:lvl3pPr>
            <a:lvl4pPr lvl="3">
              <a:buNone/>
              <a:defRPr>
                <a:latin typeface="Raleway"/>
                <a:ea typeface="Raleway"/>
                <a:cs typeface="Raleway"/>
                <a:sym typeface="Raleway"/>
              </a:defRPr>
            </a:lvl4pPr>
            <a:lvl5pPr lvl="4">
              <a:buNone/>
              <a:defRPr>
                <a:latin typeface="Raleway"/>
                <a:ea typeface="Raleway"/>
                <a:cs typeface="Raleway"/>
                <a:sym typeface="Raleway"/>
              </a:defRPr>
            </a:lvl5pPr>
            <a:lvl6pPr lvl="5">
              <a:buNone/>
              <a:defRPr>
                <a:latin typeface="Raleway"/>
                <a:ea typeface="Raleway"/>
                <a:cs typeface="Raleway"/>
                <a:sym typeface="Raleway"/>
              </a:defRPr>
            </a:lvl6pPr>
            <a:lvl7pPr lvl="6">
              <a:buNone/>
              <a:defRPr>
                <a:latin typeface="Raleway"/>
                <a:ea typeface="Raleway"/>
                <a:cs typeface="Raleway"/>
                <a:sym typeface="Raleway"/>
              </a:defRPr>
            </a:lvl7pPr>
            <a:lvl8pPr lvl="7">
              <a:buNone/>
              <a:defRPr>
                <a:latin typeface="Raleway"/>
                <a:ea typeface="Raleway"/>
                <a:cs typeface="Raleway"/>
                <a:sym typeface="Raleway"/>
              </a:defRPr>
            </a:lvl8pPr>
            <a:lvl9pPr lvl="8">
              <a:buNone/>
              <a:defRPr>
                <a:latin typeface="Raleway"/>
                <a:ea typeface="Raleway"/>
                <a:cs typeface="Raleway"/>
                <a:sym typeface="Ralewa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4" name="Shape 34"/>
        <p:cNvGrpSpPr/>
        <p:nvPr/>
      </p:nvGrpSpPr>
      <p:grpSpPr>
        <a:xfrm>
          <a:off x="0" y="0"/>
          <a:ext cx="0" cy="0"/>
          <a:chOff x="0" y="0"/>
          <a:chExt cx="0" cy="0"/>
        </a:xfrm>
      </p:grpSpPr>
      <p:pic>
        <p:nvPicPr>
          <p:cNvPr descr="buildings2.jpg" id="35" name="Google Shape;35;p6"/>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36" name="Google Shape;36;p6"/>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6"/>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38" name="Google Shape;38;p6"/>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9" name="Google Shape;39;p6"/>
          <p:cNvSpPr txBox="1"/>
          <p:nvPr>
            <p:ph idx="1" type="body"/>
          </p:nvPr>
        </p:nvSpPr>
        <p:spPr>
          <a:xfrm>
            <a:off x="2949200" y="1146025"/>
            <a:ext cx="2740200" cy="3780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0" name="Google Shape;40;p6"/>
          <p:cNvSpPr txBox="1"/>
          <p:nvPr>
            <p:ph idx="2" type="body"/>
          </p:nvPr>
        </p:nvSpPr>
        <p:spPr>
          <a:xfrm>
            <a:off x="5854441" y="1146025"/>
            <a:ext cx="2740200" cy="3780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1" name="Google Shape;41;p6"/>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2" name="Shape 42"/>
        <p:cNvGrpSpPr/>
        <p:nvPr/>
      </p:nvGrpSpPr>
      <p:grpSpPr>
        <a:xfrm>
          <a:off x="0" y="0"/>
          <a:ext cx="0" cy="0"/>
          <a:chOff x="0" y="0"/>
          <a:chExt cx="0" cy="0"/>
        </a:xfrm>
      </p:grpSpPr>
      <p:pic>
        <p:nvPicPr>
          <p:cNvPr descr="buildings2.jpg" id="43" name="Google Shape;43;p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4" name="Google Shape;44;p7"/>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7"/>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46" name="Google Shape;46;p7"/>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7" name="Google Shape;47;p7"/>
          <p:cNvSpPr txBox="1"/>
          <p:nvPr>
            <p:ph idx="1" type="body"/>
          </p:nvPr>
        </p:nvSpPr>
        <p:spPr>
          <a:xfrm>
            <a:off x="2739575"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8" name="Google Shape;48;p7"/>
          <p:cNvSpPr txBox="1"/>
          <p:nvPr>
            <p:ph idx="2" type="body"/>
          </p:nvPr>
        </p:nvSpPr>
        <p:spPr>
          <a:xfrm>
            <a:off x="4732984"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9" name="Google Shape;49;p7"/>
          <p:cNvSpPr txBox="1"/>
          <p:nvPr>
            <p:ph idx="3" type="body"/>
          </p:nvPr>
        </p:nvSpPr>
        <p:spPr>
          <a:xfrm>
            <a:off x="6726393"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0" name="Google Shape;50;p7"/>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pic>
        <p:nvPicPr>
          <p:cNvPr descr="buildings2.jpg" id="52" name="Google Shape;52;p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3" name="Google Shape;53;p8"/>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8"/>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55" name="Google Shape;55;p8"/>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6" name="Google Shape;56;p8"/>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pic>
        <p:nvPicPr>
          <p:cNvPr descr="buildings2.jpg" id="58" name="Google Shape;58;p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9" name="Google Shape;59;p9"/>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9"/>
          <p:cNvCxnSpPr/>
          <p:nvPr/>
        </p:nvCxnSpPr>
        <p:spPr>
          <a:xfrm>
            <a:off x="556950" y="4189168"/>
            <a:ext cx="8030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9"/>
          <p:cNvSpPr txBox="1"/>
          <p:nvPr>
            <p:ph idx="1" type="body"/>
          </p:nvPr>
        </p:nvSpPr>
        <p:spPr>
          <a:xfrm>
            <a:off x="457200" y="4189175"/>
            <a:ext cx="8229600" cy="610500"/>
          </a:xfrm>
          <a:prstGeom prst="rect">
            <a:avLst/>
          </a:prstGeom>
        </p:spPr>
        <p:txBody>
          <a:bodyPr anchorCtr="0" anchor="ctr" bIns="91425" lIns="91425" spcFirstLastPara="1" rIns="91425" wrap="square" tIns="91425">
            <a:noAutofit/>
          </a:bodyPr>
          <a:lstStyle>
            <a:lvl1pPr indent="-228600" lvl="0" marL="457200" algn="ctr">
              <a:spcBef>
                <a:spcPts val="360"/>
              </a:spcBef>
              <a:spcAft>
                <a:spcPts val="0"/>
              </a:spcAft>
              <a:buSzPts val="1200"/>
              <a:buNone/>
              <a:defRPr sz="1200"/>
            </a:lvl1pPr>
          </a:lstStyle>
          <a:p/>
        </p:txBody>
      </p:sp>
      <p:sp>
        <p:nvSpPr>
          <p:cNvPr id="62" name="Google Shape;62;p9"/>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3" name="Shape 63"/>
        <p:cNvGrpSpPr/>
        <p:nvPr/>
      </p:nvGrpSpPr>
      <p:grpSpPr>
        <a:xfrm>
          <a:off x="0" y="0"/>
          <a:ext cx="0" cy="0"/>
          <a:chOff x="0" y="0"/>
          <a:chExt cx="0" cy="0"/>
        </a:xfrm>
      </p:grpSpPr>
      <p:pic>
        <p:nvPicPr>
          <p:cNvPr descr="buildings2.jpg" id="64" name="Google Shape;64;p10"/>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5" name="Google Shape;65;p10"/>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6486D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146025"/>
            <a:ext cx="2154600" cy="816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9pPr>
          </a:lstStyle>
          <a:p/>
        </p:txBody>
      </p:sp>
      <p:sp>
        <p:nvSpPr>
          <p:cNvPr id="7" name="Google Shape;7;p1"/>
          <p:cNvSpPr txBox="1"/>
          <p:nvPr>
            <p:ph idx="1" type="body"/>
          </p:nvPr>
        </p:nvSpPr>
        <p:spPr>
          <a:xfrm>
            <a:off x="2961550" y="1146025"/>
            <a:ext cx="5502900" cy="3547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FFFFFF"/>
              </a:buClr>
              <a:buSzPts val="2400"/>
              <a:buFont typeface="Raleway"/>
              <a:buChar char="▫"/>
              <a:defRPr sz="2400">
                <a:solidFill>
                  <a:srgbClr val="FFFFFF"/>
                </a:solidFill>
                <a:latin typeface="Raleway"/>
                <a:ea typeface="Raleway"/>
                <a:cs typeface="Raleway"/>
                <a:sym typeface="Raleway"/>
              </a:defRPr>
            </a:lvl1pPr>
            <a:lvl2pPr indent="-381000" lvl="1" marL="9144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indent="-381000" lvl="2" marL="13716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indent="-381000" lvl="3" marL="18288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4pPr>
            <a:lvl5pPr indent="-381000" lvl="4" marL="2286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5pPr>
            <a:lvl6pPr indent="-381000" lvl="5" marL="27432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6pPr>
            <a:lvl7pPr indent="-381000" lvl="6" marL="32004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7pPr>
            <a:lvl8pPr indent="-381000" lvl="7" marL="36576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8pPr>
            <a:lvl9pPr indent="-381000" lvl="8" marL="41148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9pPr>
          </a:lstStyle>
          <a:p/>
        </p:txBody>
      </p:sp>
      <p:sp>
        <p:nvSpPr>
          <p:cNvPr id="8" name="Google Shape;8;p1"/>
          <p:cNvSpPr txBox="1"/>
          <p:nvPr>
            <p:ph idx="12" type="sldNum"/>
          </p:nvPr>
        </p:nvSpPr>
        <p:spPr>
          <a:xfrm>
            <a:off x="457200" y="4189182"/>
            <a:ext cx="548700" cy="544500"/>
          </a:xfrm>
          <a:prstGeom prst="rect">
            <a:avLst/>
          </a:prstGeom>
          <a:noFill/>
          <a:ln>
            <a:noFill/>
          </a:ln>
        </p:spPr>
        <p:txBody>
          <a:bodyPr anchorCtr="0" anchor="b" bIns="91425" lIns="91425" spcFirstLastPara="1" rIns="91425" wrap="square" tIns="91425">
            <a:noAutofit/>
          </a:bodyPr>
          <a:lstStyle>
            <a:lvl1pPr lvl="0">
              <a:buNone/>
              <a:defRPr b="1" sz="1800">
                <a:solidFill>
                  <a:srgbClr val="FFFFFF"/>
                </a:solidFill>
                <a:latin typeface="Montserrat"/>
                <a:ea typeface="Montserrat"/>
                <a:cs typeface="Montserrat"/>
                <a:sym typeface="Montserrat"/>
              </a:defRPr>
            </a:lvl1pPr>
            <a:lvl2pPr lvl="1">
              <a:buNone/>
              <a:defRPr b="1" sz="1800">
                <a:solidFill>
                  <a:srgbClr val="FFFFFF"/>
                </a:solidFill>
                <a:latin typeface="Montserrat"/>
                <a:ea typeface="Montserrat"/>
                <a:cs typeface="Montserrat"/>
                <a:sym typeface="Montserrat"/>
              </a:defRPr>
            </a:lvl2pPr>
            <a:lvl3pPr lvl="2">
              <a:buNone/>
              <a:defRPr b="1" sz="1800">
                <a:solidFill>
                  <a:srgbClr val="FFFFFF"/>
                </a:solidFill>
                <a:latin typeface="Montserrat"/>
                <a:ea typeface="Montserrat"/>
                <a:cs typeface="Montserrat"/>
                <a:sym typeface="Montserrat"/>
              </a:defRPr>
            </a:lvl3pPr>
            <a:lvl4pPr lvl="3">
              <a:buNone/>
              <a:defRPr b="1" sz="1800">
                <a:solidFill>
                  <a:srgbClr val="FFFFFF"/>
                </a:solidFill>
                <a:latin typeface="Montserrat"/>
                <a:ea typeface="Montserrat"/>
                <a:cs typeface="Montserrat"/>
                <a:sym typeface="Montserrat"/>
              </a:defRPr>
            </a:lvl4pPr>
            <a:lvl5pPr lvl="4">
              <a:buNone/>
              <a:defRPr b="1" sz="1800">
                <a:solidFill>
                  <a:srgbClr val="FFFFFF"/>
                </a:solidFill>
                <a:latin typeface="Montserrat"/>
                <a:ea typeface="Montserrat"/>
                <a:cs typeface="Montserrat"/>
                <a:sym typeface="Montserrat"/>
              </a:defRPr>
            </a:lvl5pPr>
            <a:lvl6pPr lvl="5">
              <a:buNone/>
              <a:defRPr b="1" sz="1800">
                <a:solidFill>
                  <a:srgbClr val="FFFFFF"/>
                </a:solidFill>
                <a:latin typeface="Montserrat"/>
                <a:ea typeface="Montserrat"/>
                <a:cs typeface="Montserrat"/>
                <a:sym typeface="Montserrat"/>
              </a:defRPr>
            </a:lvl6pPr>
            <a:lvl7pPr lvl="6">
              <a:buNone/>
              <a:defRPr b="1" sz="1800">
                <a:solidFill>
                  <a:srgbClr val="FFFFFF"/>
                </a:solidFill>
                <a:latin typeface="Montserrat"/>
                <a:ea typeface="Montserrat"/>
                <a:cs typeface="Montserrat"/>
                <a:sym typeface="Montserrat"/>
              </a:defRPr>
            </a:lvl7pPr>
            <a:lvl8pPr lvl="7">
              <a:buNone/>
              <a:defRPr b="1" sz="1800">
                <a:solidFill>
                  <a:srgbClr val="FFFFFF"/>
                </a:solidFill>
                <a:latin typeface="Montserrat"/>
                <a:ea typeface="Montserrat"/>
                <a:cs typeface="Montserrat"/>
                <a:sym typeface="Montserrat"/>
              </a:defRPr>
            </a:lvl8pPr>
            <a:lvl9pPr lvl="8">
              <a:buNone/>
              <a:defRPr b="1" sz="1800">
                <a:solidFill>
                  <a:srgbClr val="FFFFFF"/>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gif"/><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5.gif"/><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medium.com/datathings/neural-networks-and-backpropagation-explained-in-a-simple-way-f540a3611f5e" TargetMode="Externa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colah.github.io/posts/2015-08-Understanding-LSTM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www.tensorflow.org/" TargetMode="External"/><Relationship Id="rId4" Type="http://schemas.openxmlformats.org/officeDocument/2006/relationships/hyperlink" Target="https://github.com/tensorflow/magenta/tree/master/magenta/models/melody_rnn" TargetMode="External"/><Relationship Id="rId5" Type="http://schemas.openxmlformats.org/officeDocument/2006/relationships/hyperlink" Target="https://github.com/tensorflow/magenta/tree/master/magenta/models/music_vae" TargetMode="External"/><Relationship Id="rId6" Type="http://schemas.openxmlformats.org/officeDocument/2006/relationships/hyperlink" Target="https://github.com/tensorflow/magenta/tree/master/magenta/models/onsets_frames_transcrip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magenta.tensorflow.org/2016/06/10/recurrent-neural-network-generation-tutoria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medium.com/@ml.at.berkeley/machine-learning-crash-course-part-3-4a5bfd72294a" TargetMode="External"/><Relationship Id="rId4" Type="http://schemas.openxmlformats.org/officeDocument/2006/relationships/hyperlink" Target="http://colah.github.io/posts/2015-08-Understanding-LSTMs/" TargetMode="External"/><Relationship Id="rId5" Type="http://schemas.openxmlformats.org/officeDocument/2006/relationships/hyperlink" Target="https://youtu.be/WCUNPb-5EYI" TargetMode="External"/><Relationship Id="rId6" Type="http://schemas.openxmlformats.org/officeDocument/2006/relationships/hyperlink" Target="https://youtu.be/WCUNPb-5EYI" TargetMode="External"/><Relationship Id="rId7" Type="http://schemas.openxmlformats.org/officeDocument/2006/relationships/hyperlink" Target="https://youtu.be/WCUNPb-5EYI"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hyperlink" Target="http://www.slidescarnival.com/help-use-presentation-template" TargetMode="External"/><Relationship Id="rId4" Type="http://schemas.openxmlformats.org/officeDocument/2006/relationships/hyperlink" Target="http://creativecommons.org/licenses/by/4.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73" name="Shape 73"/>
        <p:cNvGrpSpPr/>
        <p:nvPr/>
      </p:nvGrpSpPr>
      <p:grpSpPr>
        <a:xfrm>
          <a:off x="0" y="0"/>
          <a:ext cx="0" cy="0"/>
          <a:chOff x="0" y="0"/>
          <a:chExt cx="0" cy="0"/>
        </a:xfrm>
      </p:grpSpPr>
      <p:sp>
        <p:nvSpPr>
          <p:cNvPr id="74" name="Google Shape;74;p12"/>
          <p:cNvSpPr txBox="1"/>
          <p:nvPr>
            <p:ph type="ctrTitle"/>
          </p:nvPr>
        </p:nvSpPr>
        <p:spPr>
          <a:xfrm>
            <a:off x="685800" y="1839425"/>
            <a:ext cx="60366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 Generation Week 3</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idx="1" type="body"/>
          </p:nvPr>
        </p:nvSpPr>
        <p:spPr>
          <a:xfrm>
            <a:off x="457200" y="276075"/>
            <a:ext cx="7996500" cy="888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t>On a high level: Neuron = “Node” = apply a bunch of weights and functions to your data</a:t>
            </a:r>
            <a:endParaRPr sz="1800"/>
          </a:p>
          <a:p>
            <a:pPr indent="0" lvl="0" marL="0" rtl="0" algn="l">
              <a:spcBef>
                <a:spcPts val="600"/>
              </a:spcBef>
              <a:spcAft>
                <a:spcPts val="0"/>
              </a:spcAft>
              <a:buNone/>
            </a:pPr>
            <a:r>
              <a:t/>
            </a:r>
            <a:endParaRPr sz="1800"/>
          </a:p>
        </p:txBody>
      </p:sp>
      <p:sp>
        <p:nvSpPr>
          <p:cNvPr id="192" name="Google Shape;192;p21"/>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93" name="Google Shape;193;p21"/>
          <p:cNvSpPr txBox="1"/>
          <p:nvPr/>
        </p:nvSpPr>
        <p:spPr>
          <a:xfrm>
            <a:off x="7351325" y="2425000"/>
            <a:ext cx="4458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a:ea typeface="Raleway"/>
                <a:cs typeface="Raleway"/>
                <a:sym typeface="Raleway"/>
              </a:rPr>
              <a:t>…</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sz="1000">
              <a:solidFill>
                <a:srgbClr val="FFFFF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solidFill>
                  <a:srgbClr val="FFFFFF"/>
                </a:solidFill>
                <a:latin typeface="Raleway"/>
                <a:ea typeface="Raleway"/>
                <a:cs typeface="Raleway"/>
                <a:sym typeface="Raleway"/>
              </a:rPr>
              <a:t>σ</a:t>
            </a:r>
            <a:r>
              <a:rPr baseline="30000" lang="en">
                <a:solidFill>
                  <a:srgbClr val="FFFFFF"/>
                </a:solidFill>
                <a:latin typeface="Raleway"/>
                <a:ea typeface="Raleway"/>
                <a:cs typeface="Raleway"/>
                <a:sym typeface="Raleway"/>
              </a:rPr>
              <a:t>n</a:t>
            </a:r>
            <a:endParaRPr>
              <a:solidFill>
                <a:srgbClr val="FFFFFF"/>
              </a:solidFill>
              <a:latin typeface="Raleway"/>
              <a:ea typeface="Raleway"/>
              <a:cs typeface="Raleway"/>
              <a:sym typeface="Raleway"/>
            </a:endParaRPr>
          </a:p>
        </p:txBody>
      </p:sp>
      <p:pic>
        <p:nvPicPr>
          <p:cNvPr id="194" name="Google Shape;194;p21"/>
          <p:cNvPicPr preferRelativeResize="0"/>
          <p:nvPr/>
        </p:nvPicPr>
        <p:blipFill>
          <a:blip r:embed="rId3">
            <a:alphaModFix/>
          </a:blip>
          <a:stretch>
            <a:fillRect/>
          </a:stretch>
        </p:blipFill>
        <p:spPr>
          <a:xfrm>
            <a:off x="1418234" y="1381725"/>
            <a:ext cx="5520775" cy="3153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061275" y="471150"/>
            <a:ext cx="68094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Applications of Neural Nets</a:t>
            </a:r>
            <a:endParaRPr sz="2800"/>
          </a:p>
        </p:txBody>
      </p:sp>
      <p:grpSp>
        <p:nvGrpSpPr>
          <p:cNvPr id="200" name="Google Shape;200;p22"/>
          <p:cNvGrpSpPr/>
          <p:nvPr/>
        </p:nvGrpSpPr>
        <p:grpSpPr>
          <a:xfrm>
            <a:off x="571860" y="471162"/>
            <a:ext cx="319389" cy="457645"/>
            <a:chOff x="6718575" y="2318625"/>
            <a:chExt cx="256950" cy="407375"/>
          </a:xfrm>
        </p:grpSpPr>
        <p:sp>
          <p:nvSpPr>
            <p:cNvPr id="201" name="Google Shape;201;p2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2"/>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10" name="Google Shape;210;p22"/>
          <p:cNvPicPr preferRelativeResize="0"/>
          <p:nvPr/>
        </p:nvPicPr>
        <p:blipFill>
          <a:blip r:embed="rId3">
            <a:alphaModFix/>
          </a:blip>
          <a:stretch>
            <a:fillRect/>
          </a:stretch>
        </p:blipFill>
        <p:spPr>
          <a:xfrm>
            <a:off x="457200" y="982600"/>
            <a:ext cx="3663850" cy="2380500"/>
          </a:xfrm>
          <a:prstGeom prst="rect">
            <a:avLst/>
          </a:prstGeom>
          <a:noFill/>
          <a:ln>
            <a:noFill/>
          </a:ln>
        </p:spPr>
      </p:pic>
      <p:pic>
        <p:nvPicPr>
          <p:cNvPr id="211" name="Google Shape;211;p22"/>
          <p:cNvPicPr preferRelativeResize="0"/>
          <p:nvPr/>
        </p:nvPicPr>
        <p:blipFill>
          <a:blip r:embed="rId4">
            <a:alphaModFix/>
          </a:blip>
          <a:stretch>
            <a:fillRect/>
          </a:stretch>
        </p:blipFill>
        <p:spPr>
          <a:xfrm>
            <a:off x="3480525" y="2502825"/>
            <a:ext cx="3154379" cy="2112700"/>
          </a:xfrm>
          <a:prstGeom prst="rect">
            <a:avLst/>
          </a:prstGeom>
          <a:noFill/>
          <a:ln>
            <a:noFill/>
          </a:ln>
        </p:spPr>
      </p:pic>
      <p:pic>
        <p:nvPicPr>
          <p:cNvPr id="212" name="Google Shape;212;p22"/>
          <p:cNvPicPr preferRelativeResize="0"/>
          <p:nvPr/>
        </p:nvPicPr>
        <p:blipFill>
          <a:blip r:embed="rId5">
            <a:alphaModFix/>
          </a:blip>
          <a:stretch>
            <a:fillRect/>
          </a:stretch>
        </p:blipFill>
        <p:spPr>
          <a:xfrm>
            <a:off x="4180225" y="1101450"/>
            <a:ext cx="4391913" cy="1401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Conceptual</a:t>
            </a:r>
            <a:endParaRPr/>
          </a:p>
          <a:p>
            <a:pPr indent="0" lvl="0" marL="0" rtl="0" algn="l">
              <a:spcBef>
                <a:spcPts val="0"/>
              </a:spcBef>
              <a:spcAft>
                <a:spcPts val="0"/>
              </a:spcAft>
              <a:buNone/>
            </a:pPr>
            <a:r>
              <a:rPr lang="en"/>
              <a:t>Mathematical Model</a:t>
            </a:r>
            <a:endParaRPr/>
          </a:p>
        </p:txBody>
      </p:sp>
      <p:sp>
        <p:nvSpPr>
          <p:cNvPr id="218" name="Google Shape;218;p23"/>
          <p:cNvSpPr txBox="1"/>
          <p:nvPr>
            <p:ph idx="1" type="body"/>
          </p:nvPr>
        </p:nvSpPr>
        <p:spPr>
          <a:xfrm>
            <a:off x="2942850" y="1146025"/>
            <a:ext cx="5502900" cy="888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400"/>
              <a:t>In our model, a “neuron” will receive </a:t>
            </a:r>
            <a:r>
              <a:rPr i="1" lang="en" sz="1400"/>
              <a:t>n</a:t>
            </a:r>
            <a:r>
              <a:rPr lang="en" sz="1400"/>
              <a:t> signals from </a:t>
            </a:r>
            <a:r>
              <a:rPr i="1" lang="en" sz="1400"/>
              <a:t>n</a:t>
            </a:r>
            <a:r>
              <a:rPr lang="en" sz="1400"/>
              <a:t> sources. If each signal has a weight, </a:t>
            </a:r>
            <a:r>
              <a:rPr i="1" lang="en" sz="1400"/>
              <a:t>w</a:t>
            </a:r>
            <a:r>
              <a:rPr lang="en" sz="1400"/>
              <a:t>, then the output will be a weighted sum:</a:t>
            </a:r>
            <a:endParaRPr sz="1400"/>
          </a:p>
          <a:p>
            <a:pPr indent="0" lvl="0" marL="0" rtl="0" algn="l">
              <a:spcBef>
                <a:spcPts val="600"/>
              </a:spcBef>
              <a:spcAft>
                <a:spcPts val="0"/>
              </a:spcAft>
              <a:buNone/>
            </a:pPr>
            <a:r>
              <a:t/>
            </a:r>
            <a:endParaRPr sz="1400"/>
          </a:p>
        </p:txBody>
      </p:sp>
      <p:sp>
        <p:nvSpPr>
          <p:cNvPr id="219" name="Google Shape;219;p23"/>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20" name="Google Shape;220;p23"/>
          <p:cNvSpPr/>
          <p:nvPr/>
        </p:nvSpPr>
        <p:spPr>
          <a:xfrm>
            <a:off x="4133701" y="2436835"/>
            <a:ext cx="900000" cy="99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FFFFFF"/>
                </a:solidFill>
                <a:latin typeface="Raleway"/>
                <a:ea typeface="Raleway"/>
                <a:cs typeface="Raleway"/>
                <a:sym typeface="Raleway"/>
              </a:rPr>
              <a:t>Σ</a:t>
            </a:r>
            <a:endParaRPr/>
          </a:p>
        </p:txBody>
      </p:sp>
      <p:cxnSp>
        <p:nvCxnSpPr>
          <p:cNvPr id="221" name="Google Shape;221;p23"/>
          <p:cNvCxnSpPr>
            <a:endCxn id="220" idx="1"/>
          </p:cNvCxnSpPr>
          <p:nvPr/>
        </p:nvCxnSpPr>
        <p:spPr>
          <a:xfrm>
            <a:off x="3415303" y="2074452"/>
            <a:ext cx="850200" cy="5082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23"/>
          <p:cNvCxnSpPr>
            <a:endCxn id="220" idx="2"/>
          </p:cNvCxnSpPr>
          <p:nvPr/>
        </p:nvCxnSpPr>
        <p:spPr>
          <a:xfrm>
            <a:off x="3158701" y="2894785"/>
            <a:ext cx="975000" cy="399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23"/>
          <p:cNvCxnSpPr>
            <a:endCxn id="220" idx="3"/>
          </p:cNvCxnSpPr>
          <p:nvPr/>
        </p:nvCxnSpPr>
        <p:spPr>
          <a:xfrm flipH="1" rot="10800000">
            <a:off x="3569203" y="3286718"/>
            <a:ext cx="696300" cy="4284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3"/>
          <p:cNvCxnSpPr>
            <a:stCxn id="220" idx="6"/>
          </p:cNvCxnSpPr>
          <p:nvPr/>
        </p:nvCxnSpPr>
        <p:spPr>
          <a:xfrm>
            <a:off x="5033701" y="2934685"/>
            <a:ext cx="759600" cy="0"/>
          </a:xfrm>
          <a:prstGeom prst="straightConnector1">
            <a:avLst/>
          </a:prstGeom>
          <a:noFill/>
          <a:ln cap="flat" cmpd="sng" w="9525">
            <a:solidFill>
              <a:schemeClr val="dk2"/>
            </a:solidFill>
            <a:prstDash val="solid"/>
            <a:round/>
            <a:headEnd len="med" w="med" type="none"/>
            <a:tailEnd len="med" w="med" type="triangle"/>
          </a:ln>
        </p:spPr>
      </p:cxnSp>
      <p:sp>
        <p:nvSpPr>
          <p:cNvPr id="225" name="Google Shape;225;p23"/>
          <p:cNvSpPr/>
          <p:nvPr/>
        </p:nvSpPr>
        <p:spPr>
          <a:xfrm>
            <a:off x="5793476" y="2391123"/>
            <a:ext cx="975000" cy="108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f(Σ)</a:t>
            </a:r>
            <a:endParaRPr sz="2400">
              <a:solidFill>
                <a:srgbClr val="FFFFFF"/>
              </a:solidFill>
            </a:endParaRPr>
          </a:p>
        </p:txBody>
      </p:sp>
      <p:cxnSp>
        <p:nvCxnSpPr>
          <p:cNvPr id="226" name="Google Shape;226;p23"/>
          <p:cNvCxnSpPr>
            <a:stCxn id="225" idx="3"/>
          </p:cNvCxnSpPr>
          <p:nvPr/>
        </p:nvCxnSpPr>
        <p:spPr>
          <a:xfrm flipH="1" rot="10800000">
            <a:off x="6768476" y="2455623"/>
            <a:ext cx="718800" cy="4791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3"/>
          <p:cNvCxnSpPr>
            <a:stCxn id="225" idx="3"/>
          </p:cNvCxnSpPr>
          <p:nvPr/>
        </p:nvCxnSpPr>
        <p:spPr>
          <a:xfrm>
            <a:off x="6768476" y="2934723"/>
            <a:ext cx="924600" cy="360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23"/>
          <p:cNvCxnSpPr>
            <a:stCxn id="225" idx="3"/>
          </p:cNvCxnSpPr>
          <p:nvPr/>
        </p:nvCxnSpPr>
        <p:spPr>
          <a:xfrm>
            <a:off x="6768476" y="2934723"/>
            <a:ext cx="650700" cy="5514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23"/>
          <p:cNvSpPr txBox="1"/>
          <p:nvPr/>
        </p:nvSpPr>
        <p:spPr>
          <a:xfrm>
            <a:off x="3663776" y="1885450"/>
            <a:ext cx="5487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Raleway"/>
                <a:ea typeface="Raleway"/>
                <a:cs typeface="Raleway"/>
                <a:sym typeface="Raleway"/>
              </a:rPr>
              <a:t>w</a:t>
            </a:r>
            <a:r>
              <a:rPr b="1" baseline="30000" lang="en" sz="2400">
                <a:solidFill>
                  <a:schemeClr val="lt1"/>
                </a:solidFill>
                <a:latin typeface="Raleway"/>
                <a:ea typeface="Raleway"/>
                <a:cs typeface="Raleway"/>
                <a:sym typeface="Raleway"/>
              </a:rPr>
              <a:t>1</a:t>
            </a:r>
            <a:endParaRPr b="1" baseline="30000" sz="2400">
              <a:solidFill>
                <a:schemeClr val="lt1"/>
              </a:solidFill>
              <a:latin typeface="Raleway"/>
              <a:ea typeface="Raleway"/>
              <a:cs typeface="Raleway"/>
              <a:sym typeface="Raleway"/>
            </a:endParaRPr>
          </a:p>
        </p:txBody>
      </p:sp>
      <p:sp>
        <p:nvSpPr>
          <p:cNvPr id="230" name="Google Shape;230;p23"/>
          <p:cNvSpPr txBox="1"/>
          <p:nvPr/>
        </p:nvSpPr>
        <p:spPr>
          <a:xfrm>
            <a:off x="3282368" y="2436848"/>
            <a:ext cx="624300" cy="13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a:ea typeface="Raleway"/>
                <a:cs typeface="Raleway"/>
                <a:sym typeface="Raleway"/>
              </a:rPr>
              <a:t>…</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a:solidFill>
                <a:srgbClr val="FFFFFF"/>
              </a:solidFill>
              <a:latin typeface="Raleway"/>
              <a:ea typeface="Raleway"/>
              <a:cs typeface="Raleway"/>
              <a:sym typeface="Raleway"/>
            </a:endParaRPr>
          </a:p>
          <a:p>
            <a:pPr indent="0" lvl="0" marL="0" rtl="0" algn="l">
              <a:spcBef>
                <a:spcPts val="0"/>
              </a:spcBef>
              <a:spcAft>
                <a:spcPts val="0"/>
              </a:spcAft>
              <a:buNone/>
            </a:pPr>
            <a:r>
              <a:rPr b="1" lang="en" sz="2400">
                <a:solidFill>
                  <a:srgbClr val="FFFFFF"/>
                </a:solidFill>
                <a:latin typeface="Raleway"/>
                <a:ea typeface="Raleway"/>
                <a:cs typeface="Raleway"/>
                <a:sym typeface="Raleway"/>
              </a:rPr>
              <a:t>w</a:t>
            </a:r>
            <a:r>
              <a:rPr b="1" baseline="30000" lang="en" sz="2400">
                <a:solidFill>
                  <a:srgbClr val="FFFFFF"/>
                </a:solidFill>
                <a:latin typeface="Raleway"/>
                <a:ea typeface="Raleway"/>
                <a:cs typeface="Raleway"/>
                <a:sym typeface="Raleway"/>
              </a:rPr>
              <a:t>n</a:t>
            </a:r>
            <a:endParaRPr b="1" baseline="30000" sz="2400">
              <a:solidFill>
                <a:srgbClr val="FFFFFF"/>
              </a:solidFill>
              <a:latin typeface="Raleway"/>
              <a:ea typeface="Raleway"/>
              <a:cs typeface="Raleway"/>
              <a:sym typeface="Raleway"/>
            </a:endParaRPr>
          </a:p>
        </p:txBody>
      </p:sp>
      <p:sp>
        <p:nvSpPr>
          <p:cNvPr id="231" name="Google Shape;231;p23"/>
          <p:cNvSpPr txBox="1"/>
          <p:nvPr/>
        </p:nvSpPr>
        <p:spPr>
          <a:xfrm>
            <a:off x="6966350" y="2074500"/>
            <a:ext cx="5073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aleway"/>
                <a:ea typeface="Raleway"/>
                <a:cs typeface="Raleway"/>
                <a:sym typeface="Raleway"/>
              </a:rPr>
              <a:t>σ</a:t>
            </a:r>
            <a:r>
              <a:rPr baseline="30000" lang="en" sz="2400">
                <a:solidFill>
                  <a:srgbClr val="FFFFFF"/>
                </a:solidFill>
                <a:latin typeface="Raleway"/>
                <a:ea typeface="Raleway"/>
                <a:cs typeface="Raleway"/>
                <a:sym typeface="Raleway"/>
              </a:rPr>
              <a:t>1</a:t>
            </a:r>
            <a:endParaRPr baseline="30000" sz="2400">
              <a:solidFill>
                <a:srgbClr val="FFFFFF"/>
              </a:solidFill>
              <a:latin typeface="Raleway"/>
              <a:ea typeface="Raleway"/>
              <a:cs typeface="Raleway"/>
              <a:sym typeface="Raleway"/>
            </a:endParaRPr>
          </a:p>
        </p:txBody>
      </p:sp>
      <p:sp>
        <p:nvSpPr>
          <p:cNvPr id="232" name="Google Shape;232;p23"/>
          <p:cNvSpPr txBox="1"/>
          <p:nvPr/>
        </p:nvSpPr>
        <p:spPr>
          <a:xfrm>
            <a:off x="7289919" y="2569846"/>
            <a:ext cx="507300" cy="11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a:ea typeface="Raleway"/>
                <a:cs typeface="Raleway"/>
                <a:sym typeface="Raleway"/>
              </a:rPr>
              <a:t>…</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sz="1000">
              <a:solidFill>
                <a:srgbClr val="FFFFF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2400">
                <a:solidFill>
                  <a:srgbClr val="FFFFFF"/>
                </a:solidFill>
                <a:latin typeface="Raleway"/>
                <a:ea typeface="Raleway"/>
                <a:cs typeface="Raleway"/>
                <a:sym typeface="Raleway"/>
              </a:rPr>
              <a:t>σ</a:t>
            </a:r>
            <a:r>
              <a:rPr baseline="30000" lang="en" sz="2400">
                <a:solidFill>
                  <a:srgbClr val="FFFFFF"/>
                </a:solidFill>
                <a:latin typeface="Raleway"/>
                <a:ea typeface="Raleway"/>
                <a:cs typeface="Raleway"/>
                <a:sym typeface="Raleway"/>
              </a:rPr>
              <a:t>n</a:t>
            </a:r>
            <a:endParaRPr sz="2400">
              <a:solidFill>
                <a:srgbClr val="FFFFFF"/>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343475" y="797525"/>
            <a:ext cx="3233400" cy="38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1. Data points (inputs) are weighted and summed together: </a:t>
            </a:r>
            <a:endParaRPr b="0"/>
          </a:p>
          <a:p>
            <a:pPr indent="0" lvl="0" marL="0" rtl="0" algn="ctr">
              <a:spcBef>
                <a:spcPts val="0"/>
              </a:spcBef>
              <a:spcAft>
                <a:spcPts val="0"/>
              </a:spcAft>
              <a:buNone/>
            </a:pPr>
            <a:r>
              <a:rPr b="0" lang="en"/>
              <a:t>∑</a:t>
            </a:r>
            <a:r>
              <a:rPr b="0" baseline="-25000" lang="en"/>
              <a:t>j </a:t>
            </a:r>
            <a:r>
              <a:rPr b="0" lang="en"/>
              <a:t>W</a:t>
            </a:r>
            <a:r>
              <a:rPr b="0" baseline="-25000" lang="en" sz="2400"/>
              <a:t>j</a:t>
            </a:r>
            <a:r>
              <a:rPr b="0" lang="en" sz="2400">
                <a:latin typeface="Arial"/>
                <a:ea typeface="Arial"/>
                <a:cs typeface="Arial"/>
                <a:sym typeface="Arial"/>
              </a:rPr>
              <a:t>ᐧ</a:t>
            </a:r>
            <a:r>
              <a:rPr b="0" lang="en"/>
              <a:t>X</a:t>
            </a:r>
            <a:r>
              <a:rPr b="0" baseline="-25000" lang="en"/>
              <a:t>j</a:t>
            </a:r>
            <a:endParaRPr b="0" baseline="-25000"/>
          </a:p>
          <a:p>
            <a:pPr indent="0" lvl="0" marL="0" rtl="0" algn="ctr">
              <a:spcBef>
                <a:spcPts val="0"/>
              </a:spcBef>
              <a:spcAft>
                <a:spcPts val="0"/>
              </a:spcAft>
              <a:buNone/>
            </a:pPr>
            <a:r>
              <a:t/>
            </a:r>
            <a:endParaRPr b="0" baseline="-25000"/>
          </a:p>
          <a:p>
            <a:pPr indent="0" lvl="0" marL="0" rtl="0" algn="l">
              <a:spcBef>
                <a:spcPts val="0"/>
              </a:spcBef>
              <a:spcAft>
                <a:spcPts val="0"/>
              </a:spcAft>
              <a:buNone/>
            </a:pPr>
            <a:r>
              <a:rPr b="0" lang="en"/>
              <a:t>2. That sum is passed through an </a:t>
            </a:r>
            <a:r>
              <a:rPr b="0" lang="en">
                <a:solidFill>
                  <a:srgbClr val="FFFF00"/>
                </a:solidFill>
                <a:highlight>
                  <a:schemeClr val="accent6"/>
                </a:highlight>
              </a:rPr>
              <a:t>activation function</a:t>
            </a:r>
            <a:r>
              <a:rPr b="0" lang="en"/>
              <a:t> which outputs another number that determines how that signal gets propagated to other neurons </a:t>
            </a:r>
            <a:r>
              <a:rPr b="0" lang="en" sz="1300">
                <a:solidFill>
                  <a:srgbClr val="444B44"/>
                </a:solidFill>
                <a:highlight>
                  <a:srgbClr val="FFFFFF"/>
                </a:highlight>
                <a:latin typeface="Arial"/>
                <a:ea typeface="Arial"/>
                <a:cs typeface="Arial"/>
                <a:sym typeface="Arial"/>
              </a:rPr>
              <a:t> </a:t>
            </a:r>
            <a:endParaRPr b="0"/>
          </a:p>
        </p:txBody>
      </p:sp>
      <p:sp>
        <p:nvSpPr>
          <p:cNvPr id="238" name="Google Shape;238;p24"/>
          <p:cNvSpPr/>
          <p:nvPr/>
        </p:nvSpPr>
        <p:spPr>
          <a:xfrm>
            <a:off x="4577196" y="2320140"/>
            <a:ext cx="791100" cy="78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FFFFFF"/>
                </a:solidFill>
                <a:latin typeface="Raleway"/>
                <a:ea typeface="Raleway"/>
                <a:cs typeface="Raleway"/>
                <a:sym typeface="Raleway"/>
              </a:rPr>
              <a:t>Σ</a:t>
            </a:r>
            <a:endParaRPr/>
          </a:p>
        </p:txBody>
      </p:sp>
      <p:cxnSp>
        <p:nvCxnSpPr>
          <p:cNvPr id="239" name="Google Shape;239;p24"/>
          <p:cNvCxnSpPr>
            <a:endCxn id="238" idx="1"/>
          </p:cNvCxnSpPr>
          <p:nvPr/>
        </p:nvCxnSpPr>
        <p:spPr>
          <a:xfrm>
            <a:off x="3945750" y="2034315"/>
            <a:ext cx="747300" cy="40080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24"/>
          <p:cNvCxnSpPr>
            <a:endCxn id="238" idx="2"/>
          </p:cNvCxnSpPr>
          <p:nvPr/>
        </p:nvCxnSpPr>
        <p:spPr>
          <a:xfrm>
            <a:off x="3720096" y="2681190"/>
            <a:ext cx="857100" cy="315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24"/>
          <p:cNvCxnSpPr>
            <a:endCxn id="238" idx="3"/>
          </p:cNvCxnSpPr>
          <p:nvPr/>
        </p:nvCxnSpPr>
        <p:spPr>
          <a:xfrm flipH="1" rot="10800000">
            <a:off x="4081050" y="2990265"/>
            <a:ext cx="612000" cy="3378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4"/>
          <p:cNvCxnSpPr>
            <a:stCxn id="238" idx="6"/>
          </p:cNvCxnSpPr>
          <p:nvPr/>
        </p:nvCxnSpPr>
        <p:spPr>
          <a:xfrm>
            <a:off x="5368296" y="2712690"/>
            <a:ext cx="667800" cy="0"/>
          </a:xfrm>
          <a:prstGeom prst="straightConnector1">
            <a:avLst/>
          </a:prstGeom>
          <a:noFill/>
          <a:ln cap="flat" cmpd="sng" w="9525">
            <a:solidFill>
              <a:schemeClr val="dk2"/>
            </a:solidFill>
            <a:prstDash val="solid"/>
            <a:round/>
            <a:headEnd len="med" w="med" type="none"/>
            <a:tailEnd len="med" w="med" type="triangle"/>
          </a:ln>
        </p:spPr>
      </p:cxnSp>
      <p:sp>
        <p:nvSpPr>
          <p:cNvPr id="243" name="Google Shape;243;p24"/>
          <p:cNvSpPr/>
          <p:nvPr/>
        </p:nvSpPr>
        <p:spPr>
          <a:xfrm>
            <a:off x="6036041" y="2284103"/>
            <a:ext cx="857100" cy="85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f(Σ)</a:t>
            </a:r>
            <a:endParaRPr sz="2400">
              <a:solidFill>
                <a:srgbClr val="FFFFFF"/>
              </a:solidFill>
            </a:endParaRPr>
          </a:p>
        </p:txBody>
      </p:sp>
      <p:cxnSp>
        <p:nvCxnSpPr>
          <p:cNvPr id="244" name="Google Shape;244;p24"/>
          <p:cNvCxnSpPr>
            <a:stCxn id="243" idx="3"/>
          </p:cNvCxnSpPr>
          <p:nvPr/>
        </p:nvCxnSpPr>
        <p:spPr>
          <a:xfrm flipH="1" rot="10800000">
            <a:off x="6893141" y="2334953"/>
            <a:ext cx="631800" cy="377700"/>
          </a:xfrm>
          <a:prstGeom prst="straightConnector1">
            <a:avLst/>
          </a:prstGeom>
          <a:noFill/>
          <a:ln cap="flat" cmpd="sng" w="9525">
            <a:solidFill>
              <a:schemeClr val="dk2"/>
            </a:solidFill>
            <a:prstDash val="solid"/>
            <a:round/>
            <a:headEnd len="med" w="med" type="none"/>
            <a:tailEnd len="med" w="med" type="triangle"/>
          </a:ln>
        </p:spPr>
      </p:cxnSp>
      <p:cxnSp>
        <p:nvCxnSpPr>
          <p:cNvPr id="245" name="Google Shape;245;p24"/>
          <p:cNvCxnSpPr>
            <a:stCxn id="243" idx="3"/>
          </p:cNvCxnSpPr>
          <p:nvPr/>
        </p:nvCxnSpPr>
        <p:spPr>
          <a:xfrm>
            <a:off x="6893141" y="2712653"/>
            <a:ext cx="812700" cy="285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24"/>
          <p:cNvCxnSpPr>
            <a:stCxn id="243" idx="3"/>
          </p:cNvCxnSpPr>
          <p:nvPr/>
        </p:nvCxnSpPr>
        <p:spPr>
          <a:xfrm>
            <a:off x="6893141" y="2712653"/>
            <a:ext cx="571800" cy="434700"/>
          </a:xfrm>
          <a:prstGeom prst="straightConnector1">
            <a:avLst/>
          </a:prstGeom>
          <a:noFill/>
          <a:ln cap="flat" cmpd="sng" w="9525">
            <a:solidFill>
              <a:schemeClr val="dk2"/>
            </a:solidFill>
            <a:prstDash val="solid"/>
            <a:round/>
            <a:headEnd len="med" w="med" type="none"/>
            <a:tailEnd len="med" w="med" type="triangle"/>
          </a:ln>
        </p:spPr>
      </p:cxnSp>
      <p:sp>
        <p:nvSpPr>
          <p:cNvPr id="247" name="Google Shape;247;p24"/>
          <p:cNvSpPr txBox="1"/>
          <p:nvPr/>
        </p:nvSpPr>
        <p:spPr>
          <a:xfrm>
            <a:off x="4164150" y="1885450"/>
            <a:ext cx="445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a:ea typeface="Raleway"/>
                <a:cs typeface="Raleway"/>
                <a:sym typeface="Raleway"/>
              </a:rPr>
              <a:t>w</a:t>
            </a:r>
            <a:r>
              <a:rPr baseline="30000" lang="en">
                <a:solidFill>
                  <a:srgbClr val="FFFFFF"/>
                </a:solidFill>
                <a:latin typeface="Raleway"/>
                <a:ea typeface="Raleway"/>
                <a:cs typeface="Raleway"/>
                <a:sym typeface="Raleway"/>
              </a:rPr>
              <a:t>1</a:t>
            </a:r>
            <a:endParaRPr baseline="30000">
              <a:solidFill>
                <a:srgbClr val="FFFFFF"/>
              </a:solidFill>
              <a:latin typeface="Raleway"/>
              <a:ea typeface="Raleway"/>
              <a:cs typeface="Raleway"/>
              <a:sym typeface="Raleway"/>
            </a:endParaRPr>
          </a:p>
        </p:txBody>
      </p:sp>
      <p:sp>
        <p:nvSpPr>
          <p:cNvPr id="248" name="Google Shape;248;p24"/>
          <p:cNvSpPr txBox="1"/>
          <p:nvPr/>
        </p:nvSpPr>
        <p:spPr>
          <a:xfrm>
            <a:off x="3828925" y="2320150"/>
            <a:ext cx="548700" cy="10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a:ea typeface="Raleway"/>
                <a:cs typeface="Raleway"/>
                <a:sym typeface="Raleway"/>
              </a:rPr>
              <a:t>…</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a:solidFill>
                <a:srgbClr val="FFFFFF"/>
              </a:solidFill>
              <a:latin typeface="Raleway"/>
              <a:ea typeface="Raleway"/>
              <a:cs typeface="Raleway"/>
              <a:sym typeface="Raleway"/>
            </a:endParaRPr>
          </a:p>
          <a:p>
            <a:pPr indent="0" lvl="0" marL="0" rtl="0" algn="l">
              <a:spcBef>
                <a:spcPts val="0"/>
              </a:spcBef>
              <a:spcAft>
                <a:spcPts val="0"/>
              </a:spcAft>
              <a:buNone/>
            </a:pPr>
            <a:r>
              <a:rPr lang="en">
                <a:solidFill>
                  <a:srgbClr val="FFFFFF"/>
                </a:solidFill>
                <a:latin typeface="Raleway"/>
                <a:ea typeface="Raleway"/>
                <a:cs typeface="Raleway"/>
                <a:sym typeface="Raleway"/>
              </a:rPr>
              <a:t>w</a:t>
            </a:r>
            <a:r>
              <a:rPr baseline="30000" lang="en">
                <a:solidFill>
                  <a:srgbClr val="FFFFFF"/>
                </a:solidFill>
                <a:latin typeface="Raleway"/>
                <a:ea typeface="Raleway"/>
                <a:cs typeface="Raleway"/>
                <a:sym typeface="Raleway"/>
              </a:rPr>
              <a:t>n</a:t>
            </a:r>
            <a:endParaRPr baseline="30000">
              <a:solidFill>
                <a:srgbClr val="FFFFFF"/>
              </a:solidFill>
              <a:latin typeface="Raleway"/>
              <a:ea typeface="Raleway"/>
              <a:cs typeface="Raleway"/>
              <a:sym typeface="Raleway"/>
            </a:endParaRPr>
          </a:p>
        </p:txBody>
      </p:sp>
      <p:sp>
        <p:nvSpPr>
          <p:cNvPr id="249" name="Google Shape;249;p24"/>
          <p:cNvSpPr txBox="1"/>
          <p:nvPr/>
        </p:nvSpPr>
        <p:spPr>
          <a:xfrm>
            <a:off x="7066925" y="2057425"/>
            <a:ext cx="2844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a:ea typeface="Raleway"/>
                <a:cs typeface="Raleway"/>
                <a:sym typeface="Raleway"/>
              </a:rPr>
              <a:t>σ</a:t>
            </a:r>
            <a:r>
              <a:rPr baseline="30000" lang="en">
                <a:solidFill>
                  <a:srgbClr val="FFFFFF"/>
                </a:solidFill>
                <a:latin typeface="Raleway"/>
                <a:ea typeface="Raleway"/>
                <a:cs typeface="Raleway"/>
                <a:sym typeface="Raleway"/>
              </a:rPr>
              <a:t>1</a:t>
            </a:r>
            <a:endParaRPr baseline="30000">
              <a:solidFill>
                <a:srgbClr val="FFFFFF"/>
              </a:solidFill>
              <a:latin typeface="Raleway"/>
              <a:ea typeface="Raleway"/>
              <a:cs typeface="Raleway"/>
              <a:sym typeface="Raleway"/>
            </a:endParaRPr>
          </a:p>
        </p:txBody>
      </p:sp>
      <p:sp>
        <p:nvSpPr>
          <p:cNvPr id="250" name="Google Shape;250;p24"/>
          <p:cNvSpPr txBox="1"/>
          <p:nvPr/>
        </p:nvSpPr>
        <p:spPr>
          <a:xfrm>
            <a:off x="7351325" y="2425000"/>
            <a:ext cx="4458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a:ea typeface="Raleway"/>
                <a:cs typeface="Raleway"/>
                <a:sym typeface="Raleway"/>
              </a:rPr>
              <a:t>…</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sz="1000">
              <a:solidFill>
                <a:srgbClr val="FFFFF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solidFill>
                  <a:srgbClr val="FFFFFF"/>
                </a:solidFill>
                <a:latin typeface="Raleway"/>
                <a:ea typeface="Raleway"/>
                <a:cs typeface="Raleway"/>
                <a:sym typeface="Raleway"/>
              </a:rPr>
              <a:t>σ</a:t>
            </a:r>
            <a:r>
              <a:rPr baseline="30000" lang="en">
                <a:solidFill>
                  <a:srgbClr val="FFFFFF"/>
                </a:solidFill>
                <a:latin typeface="Raleway"/>
                <a:ea typeface="Raleway"/>
                <a:cs typeface="Raleway"/>
                <a:sym typeface="Raleway"/>
              </a:rPr>
              <a:t>n</a:t>
            </a:r>
            <a:endParaRPr>
              <a:solidFill>
                <a:srgbClr val="FFFFFF"/>
              </a:solidFill>
              <a:latin typeface="Raleway"/>
              <a:ea typeface="Raleway"/>
              <a:cs typeface="Raleway"/>
              <a:sym typeface="Raleway"/>
            </a:endParaRPr>
          </a:p>
        </p:txBody>
      </p:sp>
      <p:pic>
        <p:nvPicPr>
          <p:cNvPr id="251" name="Google Shape;251;p24"/>
          <p:cNvPicPr preferRelativeResize="0"/>
          <p:nvPr/>
        </p:nvPicPr>
        <p:blipFill>
          <a:blip r:embed="rId3">
            <a:alphaModFix/>
          </a:blip>
          <a:stretch>
            <a:fillRect/>
          </a:stretch>
        </p:blipFill>
        <p:spPr>
          <a:xfrm>
            <a:off x="3576874" y="1391076"/>
            <a:ext cx="5502901" cy="26716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5"/>
          <p:cNvSpPr txBox="1"/>
          <p:nvPr>
            <p:ph type="title"/>
          </p:nvPr>
        </p:nvSpPr>
        <p:spPr>
          <a:xfrm>
            <a:off x="343475" y="1129600"/>
            <a:ext cx="7973400" cy="3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457200" rtl="0" algn="l">
              <a:spcBef>
                <a:spcPts val="0"/>
              </a:spcBef>
              <a:spcAft>
                <a:spcPts val="0"/>
              </a:spcAft>
              <a:buNone/>
            </a:pPr>
            <a:r>
              <a:t/>
            </a:r>
            <a:endParaRPr b="0"/>
          </a:p>
          <a:p>
            <a:pPr indent="0" lvl="0" marL="0" rtl="0" algn="l">
              <a:spcBef>
                <a:spcPts val="0"/>
              </a:spcBef>
              <a:spcAft>
                <a:spcPts val="0"/>
              </a:spcAft>
              <a:buNone/>
            </a:pPr>
            <a:r>
              <a:rPr b="0" lang="en" sz="1300">
                <a:solidFill>
                  <a:srgbClr val="444B44"/>
                </a:solidFill>
                <a:highlight>
                  <a:srgbClr val="FFFFFF"/>
                </a:highlight>
                <a:latin typeface="Arial"/>
                <a:ea typeface="Arial"/>
                <a:cs typeface="Arial"/>
                <a:sym typeface="Arial"/>
              </a:rPr>
              <a:t> </a:t>
            </a:r>
            <a:endParaRPr b="0"/>
          </a:p>
        </p:txBody>
      </p:sp>
      <p:sp>
        <p:nvSpPr>
          <p:cNvPr id="257" name="Google Shape;257;p25"/>
          <p:cNvSpPr txBox="1"/>
          <p:nvPr>
            <p:ph type="title"/>
          </p:nvPr>
        </p:nvSpPr>
        <p:spPr>
          <a:xfrm>
            <a:off x="457200" y="451000"/>
            <a:ext cx="7646100" cy="6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t>
            </a:r>
            <a:endParaRPr/>
          </a:p>
          <a:p>
            <a:pPr indent="0" lvl="0" marL="0" rtl="0" algn="l">
              <a:spcBef>
                <a:spcPts val="0"/>
              </a:spcBef>
              <a:spcAft>
                <a:spcPts val="0"/>
              </a:spcAft>
              <a:buNone/>
            </a:pPr>
            <a:r>
              <a:t/>
            </a:r>
            <a:endParaRPr>
              <a:highlight>
                <a:schemeClr val="accent6"/>
              </a:highlight>
            </a:endParaRPr>
          </a:p>
          <a:p>
            <a:pPr indent="0" lvl="0" marL="0" rtl="0" algn="l">
              <a:spcBef>
                <a:spcPts val="0"/>
              </a:spcBef>
              <a:spcAft>
                <a:spcPts val="0"/>
              </a:spcAft>
              <a:buNone/>
            </a:pPr>
            <a:r>
              <a:t/>
            </a:r>
            <a:endParaRPr>
              <a:highlight>
                <a:schemeClr val="accent6"/>
              </a:highlight>
            </a:endParaRPr>
          </a:p>
          <a:p>
            <a:pPr indent="0" lvl="0" marL="0" rtl="0" algn="l">
              <a:spcBef>
                <a:spcPts val="0"/>
              </a:spcBef>
              <a:spcAft>
                <a:spcPts val="0"/>
              </a:spcAft>
              <a:buNone/>
            </a:pPr>
            <a:r>
              <a:rPr lang="en">
                <a:solidFill>
                  <a:srgbClr val="FFFFFF"/>
                </a:solidFill>
                <a:highlight>
                  <a:schemeClr val="accent6"/>
                </a:highlight>
              </a:rPr>
              <a:t>Perceptron</a:t>
            </a:r>
            <a:r>
              <a:rPr lang="en">
                <a:solidFill>
                  <a:srgbClr val="FF9900"/>
                </a:solidFill>
              </a:rPr>
              <a:t> </a:t>
            </a:r>
            <a:r>
              <a:rPr lang="en"/>
              <a:t>(aka a single layer Neural Net that uses a step function for its activation fn)</a:t>
            </a:r>
            <a:endParaRPr/>
          </a:p>
        </p:txBody>
      </p:sp>
      <p:pic>
        <p:nvPicPr>
          <p:cNvPr id="258" name="Google Shape;258;p25"/>
          <p:cNvPicPr preferRelativeResize="0"/>
          <p:nvPr/>
        </p:nvPicPr>
        <p:blipFill>
          <a:blip r:embed="rId3">
            <a:alphaModFix/>
          </a:blip>
          <a:stretch>
            <a:fillRect/>
          </a:stretch>
        </p:blipFill>
        <p:spPr>
          <a:xfrm>
            <a:off x="1455638" y="1859850"/>
            <a:ext cx="5649225" cy="2813700"/>
          </a:xfrm>
          <a:prstGeom prst="rect">
            <a:avLst/>
          </a:prstGeom>
          <a:noFill/>
          <a:ln>
            <a:noFill/>
          </a:ln>
        </p:spPr>
      </p:pic>
      <p:sp>
        <p:nvSpPr>
          <p:cNvPr id="259" name="Google Shape;259;p25"/>
          <p:cNvSpPr txBox="1"/>
          <p:nvPr/>
        </p:nvSpPr>
        <p:spPr>
          <a:xfrm>
            <a:off x="1728448" y="2251654"/>
            <a:ext cx="843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Data</a:t>
            </a:r>
            <a:endParaRPr>
              <a:solidFill>
                <a:srgbClr val="4A86E8"/>
              </a:solidFill>
              <a:latin typeface="Raleway"/>
              <a:ea typeface="Raleway"/>
              <a:cs typeface="Raleway"/>
              <a:sym typeface="Raleway"/>
            </a:endParaRPr>
          </a:p>
        </p:txBody>
      </p:sp>
      <p:sp>
        <p:nvSpPr>
          <p:cNvPr id="260" name="Google Shape;260;p25"/>
          <p:cNvSpPr txBox="1"/>
          <p:nvPr/>
        </p:nvSpPr>
        <p:spPr>
          <a:xfrm>
            <a:off x="4293814" y="2665342"/>
            <a:ext cx="12948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Raleway"/>
                <a:ea typeface="Raleway"/>
                <a:cs typeface="Raleway"/>
                <a:sym typeface="Raleway"/>
              </a:rPr>
              <a:t>Activation Fn </a:t>
            </a:r>
            <a:endParaRPr>
              <a:solidFill>
                <a:schemeClr val="accent1"/>
              </a:solidFill>
              <a:latin typeface="Raleway"/>
              <a:ea typeface="Raleway"/>
              <a:cs typeface="Raleway"/>
              <a:sym typeface="Raleway"/>
            </a:endParaRPr>
          </a:p>
        </p:txBody>
      </p:sp>
      <p:sp>
        <p:nvSpPr>
          <p:cNvPr id="261" name="Google Shape;261;p25"/>
          <p:cNvSpPr txBox="1"/>
          <p:nvPr/>
        </p:nvSpPr>
        <p:spPr>
          <a:xfrm>
            <a:off x="3198974" y="2350025"/>
            <a:ext cx="16731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Weighted Sum</a:t>
            </a:r>
            <a:endParaRPr>
              <a:solidFill>
                <a:srgbClr val="4A86E8"/>
              </a:solidFill>
              <a:latin typeface="Raleway"/>
              <a:ea typeface="Raleway"/>
              <a:cs typeface="Raleway"/>
              <a:sym typeface="Raleway"/>
            </a:endParaRPr>
          </a:p>
        </p:txBody>
      </p:sp>
      <p:sp>
        <p:nvSpPr>
          <p:cNvPr id="262" name="Google Shape;262;p25"/>
          <p:cNvSpPr txBox="1"/>
          <p:nvPr/>
        </p:nvSpPr>
        <p:spPr>
          <a:xfrm>
            <a:off x="6308448" y="987054"/>
            <a:ext cx="842928" cy="6402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Data</a:t>
            </a:r>
            <a:endParaRPr>
              <a:solidFill>
                <a:srgbClr val="4A86E8"/>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343475" y="1129600"/>
            <a:ext cx="7973400" cy="3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t>Let’s randomly </a:t>
            </a:r>
            <a:r>
              <a:rPr b="0" lang="en" sz="2400"/>
              <a:t>initialize</a:t>
            </a:r>
            <a:r>
              <a:rPr b="0" lang="en" sz="2400"/>
              <a:t> some weights that are all set to 3</a:t>
            </a:r>
            <a:endParaRPr b="0" sz="2400"/>
          </a:p>
          <a:p>
            <a:pPr indent="0" lvl="0" marL="0" rtl="0" algn="l">
              <a:spcBef>
                <a:spcPts val="0"/>
              </a:spcBef>
              <a:spcAft>
                <a:spcPts val="0"/>
              </a:spcAft>
              <a:buNone/>
            </a:pPr>
            <a:r>
              <a:rPr b="0" lang="en" sz="2400"/>
              <a:t>Then our model is y = 3 * x</a:t>
            </a:r>
            <a:endParaRPr b="0" sz="240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457200" rtl="0" algn="l">
              <a:spcBef>
                <a:spcPts val="0"/>
              </a:spcBef>
              <a:spcAft>
                <a:spcPts val="0"/>
              </a:spcAft>
              <a:buNone/>
            </a:pPr>
            <a:r>
              <a:t/>
            </a:r>
            <a:endParaRPr b="0"/>
          </a:p>
          <a:p>
            <a:pPr indent="0" lvl="0" marL="0" rtl="0" algn="l">
              <a:spcBef>
                <a:spcPts val="0"/>
              </a:spcBef>
              <a:spcAft>
                <a:spcPts val="0"/>
              </a:spcAft>
              <a:buNone/>
            </a:pPr>
            <a:r>
              <a:rPr b="0" lang="en" sz="1300">
                <a:solidFill>
                  <a:srgbClr val="444B44"/>
                </a:solidFill>
                <a:highlight>
                  <a:srgbClr val="FFFFFF"/>
                </a:highlight>
                <a:latin typeface="Arial"/>
                <a:ea typeface="Arial"/>
                <a:cs typeface="Arial"/>
                <a:sym typeface="Arial"/>
              </a:rPr>
              <a:t> </a:t>
            </a:r>
            <a:endParaRPr b="0"/>
          </a:p>
        </p:txBody>
      </p:sp>
      <p:sp>
        <p:nvSpPr>
          <p:cNvPr id="268" name="Google Shape;268;p26"/>
          <p:cNvSpPr txBox="1"/>
          <p:nvPr>
            <p:ph type="title"/>
          </p:nvPr>
        </p:nvSpPr>
        <p:spPr>
          <a:xfrm>
            <a:off x="457200" y="451000"/>
            <a:ext cx="7646100" cy="6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Model Initialization</a:t>
            </a:r>
            <a:endParaRPr/>
          </a:p>
        </p:txBody>
      </p:sp>
      <p:sp>
        <p:nvSpPr>
          <p:cNvPr id="269" name="Google Shape;269;p26"/>
          <p:cNvSpPr txBox="1"/>
          <p:nvPr/>
        </p:nvSpPr>
        <p:spPr>
          <a:xfrm>
            <a:off x="1651998" y="2251654"/>
            <a:ext cx="843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Data</a:t>
            </a:r>
            <a:endParaRPr>
              <a:solidFill>
                <a:srgbClr val="4A86E8"/>
              </a:solidFill>
              <a:latin typeface="Raleway"/>
              <a:ea typeface="Raleway"/>
              <a:cs typeface="Raleway"/>
              <a:sym typeface="Raleway"/>
            </a:endParaRPr>
          </a:p>
        </p:txBody>
      </p:sp>
      <p:sp>
        <p:nvSpPr>
          <p:cNvPr id="270" name="Google Shape;270;p26"/>
          <p:cNvSpPr txBox="1"/>
          <p:nvPr/>
        </p:nvSpPr>
        <p:spPr>
          <a:xfrm>
            <a:off x="3198974" y="2350025"/>
            <a:ext cx="16731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Weighted Sum</a:t>
            </a:r>
            <a:endParaRPr>
              <a:solidFill>
                <a:srgbClr val="4A86E8"/>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7"/>
          <p:cNvSpPr txBox="1"/>
          <p:nvPr>
            <p:ph type="title"/>
          </p:nvPr>
        </p:nvSpPr>
        <p:spPr>
          <a:xfrm>
            <a:off x="343475" y="1129600"/>
            <a:ext cx="7973400" cy="3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O</a:t>
            </a:r>
            <a:r>
              <a:rPr b="0" lang="en"/>
              <a:t>ur model is y = 3 * x . Let’s see what type of output we get using this model:</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forward</a:t>
            </a:r>
            <a:r>
              <a:rPr b="0" lang="en" sz="1600">
                <a:solidFill>
                  <a:schemeClr val="dk1"/>
                </a:solidFill>
                <a:highlight>
                  <a:srgbClr val="FFFFFF"/>
                </a:highlight>
                <a:latin typeface="Georgia"/>
                <a:ea typeface="Georgia"/>
                <a:cs typeface="Georgia"/>
                <a:sym typeface="Georgia"/>
              </a:rPr>
              <a:t> direction from the input -&gt; through the neural network -&gt; to the output.</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457200" rtl="0" algn="l">
              <a:spcBef>
                <a:spcPts val="0"/>
              </a:spcBef>
              <a:spcAft>
                <a:spcPts val="0"/>
              </a:spcAft>
              <a:buNone/>
            </a:pPr>
            <a:r>
              <a:t/>
            </a:r>
            <a:endParaRPr b="0"/>
          </a:p>
          <a:p>
            <a:pPr indent="0" lvl="0" marL="0" rtl="0" algn="l">
              <a:spcBef>
                <a:spcPts val="0"/>
              </a:spcBef>
              <a:spcAft>
                <a:spcPts val="0"/>
              </a:spcAft>
              <a:buNone/>
            </a:pPr>
            <a:r>
              <a:rPr b="0" lang="en" sz="1300">
                <a:solidFill>
                  <a:srgbClr val="444B44"/>
                </a:solidFill>
                <a:highlight>
                  <a:srgbClr val="FFFFFF"/>
                </a:highlight>
                <a:latin typeface="Arial"/>
                <a:ea typeface="Arial"/>
                <a:cs typeface="Arial"/>
                <a:sym typeface="Arial"/>
              </a:rPr>
              <a:t> </a:t>
            </a:r>
            <a:endParaRPr b="0"/>
          </a:p>
        </p:txBody>
      </p:sp>
      <p:sp>
        <p:nvSpPr>
          <p:cNvPr id="276" name="Google Shape;276;p27"/>
          <p:cNvSpPr txBox="1"/>
          <p:nvPr>
            <p:ph type="title"/>
          </p:nvPr>
        </p:nvSpPr>
        <p:spPr>
          <a:xfrm>
            <a:off x="457200" y="451000"/>
            <a:ext cx="7646100" cy="6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 Forward Propagate</a:t>
            </a:r>
            <a:endParaRPr/>
          </a:p>
        </p:txBody>
      </p:sp>
      <p:sp>
        <p:nvSpPr>
          <p:cNvPr id="277" name="Google Shape;277;p27"/>
          <p:cNvSpPr txBox="1"/>
          <p:nvPr/>
        </p:nvSpPr>
        <p:spPr>
          <a:xfrm>
            <a:off x="1651998" y="2251654"/>
            <a:ext cx="843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Data</a:t>
            </a:r>
            <a:endParaRPr>
              <a:solidFill>
                <a:srgbClr val="4A86E8"/>
              </a:solidFill>
              <a:latin typeface="Raleway"/>
              <a:ea typeface="Raleway"/>
              <a:cs typeface="Raleway"/>
              <a:sym typeface="Raleway"/>
            </a:endParaRPr>
          </a:p>
        </p:txBody>
      </p:sp>
      <p:sp>
        <p:nvSpPr>
          <p:cNvPr id="278" name="Google Shape;278;p27"/>
          <p:cNvSpPr txBox="1"/>
          <p:nvPr/>
        </p:nvSpPr>
        <p:spPr>
          <a:xfrm>
            <a:off x="3198974" y="2350025"/>
            <a:ext cx="16731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Weighted Sum</a:t>
            </a:r>
            <a:endParaRPr>
              <a:solidFill>
                <a:srgbClr val="4A86E8"/>
              </a:solidFill>
              <a:latin typeface="Raleway"/>
              <a:ea typeface="Raleway"/>
              <a:cs typeface="Raleway"/>
              <a:sym typeface="Raleway"/>
            </a:endParaRPr>
          </a:p>
        </p:txBody>
      </p:sp>
      <p:graphicFrame>
        <p:nvGraphicFramePr>
          <p:cNvPr id="279" name="Google Shape;279;p27"/>
          <p:cNvGraphicFramePr/>
          <p:nvPr/>
        </p:nvGraphicFramePr>
        <p:xfrm>
          <a:off x="916950" y="1855175"/>
          <a:ext cx="3000000" cy="3000000"/>
        </p:xfrm>
        <a:graphic>
          <a:graphicData uri="http://schemas.openxmlformats.org/drawingml/2006/table">
            <a:tbl>
              <a:tblPr>
                <a:noFill/>
                <a:tableStyleId>{51FE9170-7BA4-457E-B5C1-C3BA29A132BD}</a:tableStyleId>
              </a:tblPr>
              <a:tblGrid>
                <a:gridCol w="3619500"/>
                <a:gridCol w="3619500"/>
              </a:tblGrid>
              <a:tr h="381000">
                <a:tc>
                  <a:txBody>
                    <a:bodyPr/>
                    <a:lstStyle/>
                    <a:p>
                      <a:pPr indent="0" lvl="0" marL="0" rtl="0" algn="l">
                        <a:spcBef>
                          <a:spcPts val="0"/>
                        </a:spcBef>
                        <a:spcAft>
                          <a:spcPts val="0"/>
                        </a:spcAft>
                        <a:buNone/>
                      </a:pPr>
                      <a:r>
                        <a:rPr lang="en"/>
                        <a:t>Input (x)</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Output (y)</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0</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1</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2</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3</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4</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343475" y="1129600"/>
            <a:ext cx="7973400" cy="3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Our model is y = 3 * x . Let’s see what type of output we get using this model:</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forward</a:t>
            </a:r>
            <a:r>
              <a:rPr b="0" lang="en" sz="1600">
                <a:solidFill>
                  <a:schemeClr val="dk1"/>
                </a:solidFill>
                <a:highlight>
                  <a:srgbClr val="FFFFFF"/>
                </a:highlight>
                <a:latin typeface="Georgia"/>
                <a:ea typeface="Georgia"/>
                <a:cs typeface="Georgia"/>
                <a:sym typeface="Georgia"/>
              </a:rPr>
              <a:t> direction from the input -&gt; through the neural network -&gt; to the output.</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457200" rtl="0" algn="l">
              <a:spcBef>
                <a:spcPts val="0"/>
              </a:spcBef>
              <a:spcAft>
                <a:spcPts val="0"/>
              </a:spcAft>
              <a:buNone/>
            </a:pPr>
            <a:r>
              <a:t/>
            </a:r>
            <a:endParaRPr b="0"/>
          </a:p>
          <a:p>
            <a:pPr indent="0" lvl="0" marL="0" rtl="0" algn="l">
              <a:spcBef>
                <a:spcPts val="0"/>
              </a:spcBef>
              <a:spcAft>
                <a:spcPts val="0"/>
              </a:spcAft>
              <a:buNone/>
            </a:pPr>
            <a:r>
              <a:rPr b="0" lang="en" sz="1300">
                <a:solidFill>
                  <a:srgbClr val="444B44"/>
                </a:solidFill>
                <a:highlight>
                  <a:srgbClr val="FFFFFF"/>
                </a:highlight>
                <a:latin typeface="Arial"/>
                <a:ea typeface="Arial"/>
                <a:cs typeface="Arial"/>
                <a:sym typeface="Arial"/>
              </a:rPr>
              <a:t> </a:t>
            </a:r>
            <a:endParaRPr b="0"/>
          </a:p>
        </p:txBody>
      </p:sp>
      <p:sp>
        <p:nvSpPr>
          <p:cNvPr id="285" name="Google Shape;285;p28"/>
          <p:cNvSpPr txBox="1"/>
          <p:nvPr>
            <p:ph type="title"/>
          </p:nvPr>
        </p:nvSpPr>
        <p:spPr>
          <a:xfrm>
            <a:off x="457200" y="451000"/>
            <a:ext cx="7646100" cy="6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Loss Function</a:t>
            </a:r>
            <a:endParaRPr/>
          </a:p>
        </p:txBody>
      </p:sp>
      <p:sp>
        <p:nvSpPr>
          <p:cNvPr id="286" name="Google Shape;286;p28"/>
          <p:cNvSpPr txBox="1"/>
          <p:nvPr/>
        </p:nvSpPr>
        <p:spPr>
          <a:xfrm>
            <a:off x="1651998" y="2251654"/>
            <a:ext cx="843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Data</a:t>
            </a:r>
            <a:endParaRPr>
              <a:solidFill>
                <a:srgbClr val="4A86E8"/>
              </a:solidFill>
              <a:latin typeface="Raleway"/>
              <a:ea typeface="Raleway"/>
              <a:cs typeface="Raleway"/>
              <a:sym typeface="Raleway"/>
            </a:endParaRPr>
          </a:p>
        </p:txBody>
      </p:sp>
      <p:sp>
        <p:nvSpPr>
          <p:cNvPr id="287" name="Google Shape;287;p28"/>
          <p:cNvSpPr txBox="1"/>
          <p:nvPr/>
        </p:nvSpPr>
        <p:spPr>
          <a:xfrm>
            <a:off x="3198974" y="2350025"/>
            <a:ext cx="16731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Weighted Sum</a:t>
            </a:r>
            <a:endParaRPr>
              <a:solidFill>
                <a:srgbClr val="4A86E8"/>
              </a:solidFill>
              <a:latin typeface="Raleway"/>
              <a:ea typeface="Raleway"/>
              <a:cs typeface="Raleway"/>
              <a:sym typeface="Raleway"/>
            </a:endParaRPr>
          </a:p>
        </p:txBody>
      </p:sp>
      <p:graphicFrame>
        <p:nvGraphicFramePr>
          <p:cNvPr id="288" name="Google Shape;288;p28"/>
          <p:cNvGraphicFramePr/>
          <p:nvPr/>
        </p:nvGraphicFramePr>
        <p:xfrm>
          <a:off x="916950" y="1855175"/>
          <a:ext cx="3000000" cy="3000000"/>
        </p:xfrm>
        <a:graphic>
          <a:graphicData uri="http://schemas.openxmlformats.org/drawingml/2006/table">
            <a:tbl>
              <a:tblPr>
                <a:noFill/>
                <a:tableStyleId>{51FE9170-7BA4-457E-B5C1-C3BA29A132BD}</a:tableStyleId>
              </a:tblPr>
              <a:tblGrid>
                <a:gridCol w="852600"/>
                <a:gridCol w="2043000"/>
                <a:gridCol w="1447800"/>
                <a:gridCol w="1447800"/>
                <a:gridCol w="1447800"/>
              </a:tblGrid>
              <a:tr h="381000">
                <a:tc>
                  <a:txBody>
                    <a:bodyPr/>
                    <a:lstStyle/>
                    <a:p>
                      <a:pPr indent="0" lvl="0" marL="0" rtl="0" algn="l">
                        <a:spcBef>
                          <a:spcPts val="0"/>
                        </a:spcBef>
                        <a:spcAft>
                          <a:spcPts val="0"/>
                        </a:spcAft>
                        <a:buNone/>
                      </a:pPr>
                      <a:r>
                        <a:rPr lang="en"/>
                        <a:t>Input (x)</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Output (y = 3 * x)</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Desired</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Abs. Error</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Square Error</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0</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1</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2</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3</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lang="en"/>
                        <a:t>4</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343475" y="1129600"/>
            <a:ext cx="7973400" cy="3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a:solidFill>
                  <a:schemeClr val="lt1"/>
                </a:solidFill>
              </a:rPr>
              <a:t>Let’s set the activation function = step function </a:t>
            </a:r>
            <a:endParaRPr b="0">
              <a:solidFill>
                <a:schemeClr val="lt1"/>
              </a:solidFill>
            </a:endParaRPr>
          </a:p>
          <a:p>
            <a:pPr indent="0" lvl="0" marL="0" rtl="0" algn="l">
              <a:spcBef>
                <a:spcPts val="0"/>
              </a:spcBef>
              <a:spcAft>
                <a:spcPts val="0"/>
              </a:spcAft>
              <a:buClr>
                <a:schemeClr val="dk1"/>
              </a:buClr>
              <a:buSzPts val="1100"/>
              <a:buFont typeface="Arial"/>
              <a:buNone/>
            </a:pPr>
            <a:r>
              <a:rPr b="0" lang="en">
                <a:solidFill>
                  <a:schemeClr val="lt1"/>
                </a:solidFill>
              </a:rPr>
              <a:t>Weights are all 1/4 (Wn = 1/4)</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457200" rtl="0" algn="l">
              <a:spcBef>
                <a:spcPts val="0"/>
              </a:spcBef>
              <a:spcAft>
                <a:spcPts val="0"/>
              </a:spcAft>
              <a:buNone/>
            </a:pPr>
            <a:r>
              <a:t/>
            </a:r>
            <a:endParaRPr b="0"/>
          </a:p>
          <a:p>
            <a:pPr indent="0" lvl="0" marL="0" rtl="0" algn="l">
              <a:spcBef>
                <a:spcPts val="0"/>
              </a:spcBef>
              <a:spcAft>
                <a:spcPts val="0"/>
              </a:spcAft>
              <a:buNone/>
            </a:pPr>
            <a:r>
              <a:rPr b="0" lang="en" sz="1300">
                <a:solidFill>
                  <a:srgbClr val="444B44"/>
                </a:solidFill>
                <a:highlight>
                  <a:srgbClr val="FFFFFF"/>
                </a:highlight>
                <a:latin typeface="Arial"/>
                <a:ea typeface="Arial"/>
                <a:cs typeface="Arial"/>
                <a:sym typeface="Arial"/>
              </a:rPr>
              <a:t> </a:t>
            </a:r>
            <a:endParaRPr b="0"/>
          </a:p>
        </p:txBody>
      </p:sp>
      <p:sp>
        <p:nvSpPr>
          <p:cNvPr id="294" name="Google Shape;294;p29"/>
          <p:cNvSpPr txBox="1"/>
          <p:nvPr>
            <p:ph type="title"/>
          </p:nvPr>
        </p:nvSpPr>
        <p:spPr>
          <a:xfrm>
            <a:off x="457200" y="451000"/>
            <a:ext cx="7646100" cy="6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t>
            </a:r>
            <a:r>
              <a:rPr lang="en">
                <a:solidFill>
                  <a:srgbClr val="FFFFFF"/>
                </a:solidFill>
                <a:highlight>
                  <a:schemeClr val="accent6"/>
                </a:highlight>
              </a:rPr>
              <a:t>Perceptron</a:t>
            </a:r>
            <a:r>
              <a:rPr lang="en">
                <a:solidFill>
                  <a:srgbClr val="FF9900"/>
                </a:solidFill>
              </a:rPr>
              <a:t> </a:t>
            </a:r>
            <a:r>
              <a:rPr lang="en"/>
              <a:t>(aka a single layer Neural Net that uses a </a:t>
            </a:r>
            <a:endParaRPr/>
          </a:p>
          <a:p>
            <a:pPr indent="0" lvl="0" marL="0" rtl="0" algn="l">
              <a:spcBef>
                <a:spcPts val="0"/>
              </a:spcBef>
              <a:spcAft>
                <a:spcPts val="0"/>
              </a:spcAft>
              <a:buNone/>
            </a:pPr>
            <a:r>
              <a:rPr lang="en"/>
              <a:t>						step function for its activation fn)</a:t>
            </a:r>
            <a:endParaRPr/>
          </a:p>
        </p:txBody>
      </p:sp>
      <p:graphicFrame>
        <p:nvGraphicFramePr>
          <p:cNvPr id="295" name="Google Shape;295;p29"/>
          <p:cNvGraphicFramePr/>
          <p:nvPr/>
        </p:nvGraphicFramePr>
        <p:xfrm>
          <a:off x="684025" y="2098425"/>
          <a:ext cx="3000000" cy="3000000"/>
        </p:xfrm>
        <a:graphic>
          <a:graphicData uri="http://schemas.openxmlformats.org/drawingml/2006/table">
            <a:tbl>
              <a:tblPr>
                <a:noFill/>
                <a:tableStyleId>{51FE9170-7BA4-457E-B5C1-C3BA29A132BD}</a:tableStyleId>
              </a:tblPr>
              <a:tblGrid>
                <a:gridCol w="1164050"/>
                <a:gridCol w="1495675"/>
                <a:gridCol w="832425"/>
              </a:tblGrid>
              <a:tr h="584275">
                <a:tc>
                  <a:txBody>
                    <a:bodyPr/>
                    <a:lstStyle/>
                    <a:p>
                      <a:pPr indent="0" lvl="0" marL="0" rtl="0" algn="l">
                        <a:spcBef>
                          <a:spcPts val="0"/>
                        </a:spcBef>
                        <a:spcAft>
                          <a:spcPts val="0"/>
                        </a:spcAft>
                        <a:buNone/>
                      </a:pPr>
                      <a:r>
                        <a:rPr lang="en"/>
                        <a:t>Input Data</a:t>
                      </a:r>
                      <a:endParaRPr/>
                    </a:p>
                  </a:txBody>
                  <a:tcPr marT="91425" marB="91425" marR="91425" marL="91425">
                    <a:solidFill>
                      <a:schemeClr val="lt1"/>
                    </a:solidFill>
                  </a:tcPr>
                </a:tc>
                <a:tc>
                  <a:txBody>
                    <a:bodyPr/>
                    <a:lstStyle/>
                    <a:p>
                      <a:pPr indent="0" lvl="0" marL="0" rtl="0" algn="ctr">
                        <a:spcBef>
                          <a:spcPts val="0"/>
                        </a:spcBef>
                        <a:spcAft>
                          <a:spcPts val="0"/>
                        </a:spcAft>
                        <a:buNone/>
                      </a:pPr>
                      <a:r>
                        <a:rPr lang="en" sz="1800">
                          <a:solidFill>
                            <a:schemeClr val="dk1"/>
                          </a:solidFill>
                          <a:latin typeface="Montserrat"/>
                          <a:ea typeface="Montserrat"/>
                          <a:cs typeface="Montserrat"/>
                          <a:sym typeface="Montserrat"/>
                        </a:rPr>
                        <a:t>f(∑</a:t>
                      </a:r>
                      <a:r>
                        <a:rPr baseline="-25000" lang="en" sz="1800">
                          <a:solidFill>
                            <a:schemeClr val="dk1"/>
                          </a:solidFill>
                          <a:latin typeface="Montserrat"/>
                          <a:ea typeface="Montserrat"/>
                          <a:cs typeface="Montserrat"/>
                          <a:sym typeface="Montserrat"/>
                        </a:rPr>
                        <a:t>j </a:t>
                      </a:r>
                      <a:r>
                        <a:rPr lang="en" sz="1800">
                          <a:solidFill>
                            <a:schemeClr val="dk1"/>
                          </a:solidFill>
                          <a:latin typeface="Montserrat"/>
                          <a:ea typeface="Montserrat"/>
                          <a:cs typeface="Montserrat"/>
                          <a:sym typeface="Montserrat"/>
                        </a:rPr>
                        <a:t>W</a:t>
                      </a:r>
                      <a:r>
                        <a:rPr baseline="-25000" lang="en" sz="2400">
                          <a:solidFill>
                            <a:schemeClr val="dk1"/>
                          </a:solidFill>
                          <a:latin typeface="Montserrat"/>
                          <a:ea typeface="Montserrat"/>
                          <a:cs typeface="Montserrat"/>
                          <a:sym typeface="Montserrat"/>
                        </a:rPr>
                        <a:t>j</a:t>
                      </a:r>
                      <a:r>
                        <a:rPr lang="en" sz="2400">
                          <a:solidFill>
                            <a:schemeClr val="dk1"/>
                          </a:solidFill>
                        </a:rPr>
                        <a:t>ᐧ</a:t>
                      </a:r>
                      <a:r>
                        <a:rPr lang="en" sz="1800">
                          <a:solidFill>
                            <a:schemeClr val="dk1"/>
                          </a:solidFill>
                          <a:latin typeface="Montserrat"/>
                          <a:ea typeface="Montserrat"/>
                          <a:cs typeface="Montserrat"/>
                          <a:sym typeface="Montserrat"/>
                        </a:rPr>
                        <a:t>X</a:t>
                      </a:r>
                      <a:r>
                        <a:rPr baseline="-25000" lang="en" sz="1800">
                          <a:solidFill>
                            <a:schemeClr val="dk1"/>
                          </a:solidFill>
                          <a:latin typeface="Montserrat"/>
                          <a:ea typeface="Montserrat"/>
                          <a:cs typeface="Montserrat"/>
                          <a:sym typeface="Montserrat"/>
                        </a:rPr>
                        <a:t>j</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txBody>
                  <a:tcPr marT="91425" marB="91425" marR="91425" marL="91425">
                    <a:solidFill>
                      <a:schemeClr val="lt1"/>
                    </a:solidFill>
                  </a:tcPr>
                </a:tc>
                <a:tc>
                  <a:txBody>
                    <a:bodyPr/>
                    <a:lstStyle/>
                    <a:p>
                      <a:pPr indent="0" lvl="0" marL="0" rtl="0" algn="l">
                        <a:spcBef>
                          <a:spcPts val="0"/>
                        </a:spcBef>
                        <a:spcAft>
                          <a:spcPts val="0"/>
                        </a:spcAft>
                        <a:buNone/>
                      </a:pPr>
                      <a:r>
                        <a:rPr lang="en"/>
                        <a:t>Output</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a:t>(0, 8, 16)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Sum &gt; 3</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a:t>(5, 0, 0)</a:t>
                      </a:r>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Sum _ 3</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a:t>(-1, 8, 8)</a:t>
                      </a:r>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Sum _ 3</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a:t>(-2, 16, 16)</a:t>
                      </a:r>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Sum _ 3</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r>
            </a:tbl>
          </a:graphicData>
        </a:graphic>
      </p:graphicFrame>
      <p:grpSp>
        <p:nvGrpSpPr>
          <p:cNvPr id="296" name="Google Shape;296;p29"/>
          <p:cNvGrpSpPr/>
          <p:nvPr/>
        </p:nvGrpSpPr>
        <p:grpSpPr>
          <a:xfrm>
            <a:off x="4657025" y="1947625"/>
            <a:ext cx="4107175" cy="2063725"/>
            <a:chOff x="4657025" y="1947625"/>
            <a:chExt cx="4107175" cy="2063725"/>
          </a:xfrm>
        </p:grpSpPr>
        <p:pic>
          <p:nvPicPr>
            <p:cNvPr id="297" name="Google Shape;297;p29"/>
            <p:cNvPicPr preferRelativeResize="0"/>
            <p:nvPr/>
          </p:nvPicPr>
          <p:blipFill rotWithShape="1">
            <a:blip r:embed="rId3">
              <a:alphaModFix/>
            </a:blip>
            <a:srcRect b="21642" l="6866" r="6866" t="0"/>
            <a:stretch/>
          </p:blipFill>
          <p:spPr>
            <a:xfrm>
              <a:off x="4657025" y="1947625"/>
              <a:ext cx="4107175" cy="2063725"/>
            </a:xfrm>
            <a:prstGeom prst="rect">
              <a:avLst/>
            </a:prstGeom>
            <a:noFill/>
            <a:ln>
              <a:noFill/>
            </a:ln>
          </p:spPr>
        </p:pic>
        <p:sp>
          <p:nvSpPr>
            <p:cNvPr id="298" name="Google Shape;298;p29"/>
            <p:cNvSpPr txBox="1"/>
            <p:nvPr/>
          </p:nvSpPr>
          <p:spPr>
            <a:xfrm>
              <a:off x="5464275" y="2703400"/>
              <a:ext cx="1271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latin typeface="Raleway"/>
                  <a:ea typeface="Raleway"/>
                  <a:cs typeface="Raleway"/>
                  <a:sym typeface="Raleway"/>
                </a:rPr>
                <a:t>3 &gt; x</a:t>
              </a:r>
              <a:endParaRPr>
                <a:highlight>
                  <a:schemeClr val="lt1"/>
                </a:highlight>
                <a:latin typeface="Raleway"/>
                <a:ea typeface="Raleway"/>
                <a:cs typeface="Raleway"/>
                <a:sym typeface="Raleway"/>
              </a:endParaRPr>
            </a:p>
          </p:txBody>
        </p:sp>
        <p:sp>
          <p:nvSpPr>
            <p:cNvPr id="299" name="Google Shape;299;p29"/>
            <p:cNvSpPr txBox="1"/>
            <p:nvPr/>
          </p:nvSpPr>
          <p:spPr>
            <a:xfrm>
              <a:off x="5464275" y="3005813"/>
              <a:ext cx="1271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latin typeface="Raleway"/>
                  <a:ea typeface="Raleway"/>
                  <a:cs typeface="Raleway"/>
                  <a:sym typeface="Raleway"/>
                </a:rPr>
                <a:t>3 &lt; x</a:t>
              </a:r>
              <a:endParaRPr>
                <a:highlight>
                  <a:schemeClr val="lt1"/>
                </a:highlight>
                <a:latin typeface="Raleway"/>
                <a:ea typeface="Raleway"/>
                <a:cs typeface="Raleway"/>
                <a:sym typeface="Raleway"/>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343475" y="1129600"/>
            <a:ext cx="7973400" cy="3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lt1"/>
                </a:solidFill>
              </a:rPr>
              <a:t>Let’s set the activation function = step function </a:t>
            </a:r>
            <a:endParaRPr b="0">
              <a:solidFill>
                <a:schemeClr val="lt1"/>
              </a:solidFill>
            </a:endParaRPr>
          </a:p>
          <a:p>
            <a:pPr indent="0" lvl="0" marL="0" rtl="0" algn="l">
              <a:spcBef>
                <a:spcPts val="0"/>
              </a:spcBef>
              <a:spcAft>
                <a:spcPts val="0"/>
              </a:spcAft>
              <a:buNone/>
            </a:pPr>
            <a:r>
              <a:rPr b="0" lang="en">
                <a:solidFill>
                  <a:schemeClr val="lt1"/>
                </a:solidFill>
              </a:rPr>
              <a:t>Weights are all 1/4 (Wn = 1/4)</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457200" rtl="0" algn="l">
              <a:spcBef>
                <a:spcPts val="0"/>
              </a:spcBef>
              <a:spcAft>
                <a:spcPts val="0"/>
              </a:spcAft>
              <a:buNone/>
            </a:pPr>
            <a:r>
              <a:t/>
            </a:r>
            <a:endParaRPr b="0"/>
          </a:p>
          <a:p>
            <a:pPr indent="0" lvl="0" marL="0" rtl="0" algn="l">
              <a:spcBef>
                <a:spcPts val="0"/>
              </a:spcBef>
              <a:spcAft>
                <a:spcPts val="0"/>
              </a:spcAft>
              <a:buNone/>
            </a:pPr>
            <a:r>
              <a:rPr b="0" lang="en" sz="1300">
                <a:solidFill>
                  <a:srgbClr val="444B44"/>
                </a:solidFill>
                <a:highlight>
                  <a:srgbClr val="FFFFFF"/>
                </a:highlight>
                <a:latin typeface="Arial"/>
                <a:ea typeface="Arial"/>
                <a:cs typeface="Arial"/>
                <a:sym typeface="Arial"/>
              </a:rPr>
              <a:t> </a:t>
            </a:r>
            <a:endParaRPr b="0"/>
          </a:p>
        </p:txBody>
      </p:sp>
      <p:sp>
        <p:nvSpPr>
          <p:cNvPr id="305" name="Google Shape;305;p30"/>
          <p:cNvSpPr txBox="1"/>
          <p:nvPr>
            <p:ph type="title"/>
          </p:nvPr>
        </p:nvSpPr>
        <p:spPr>
          <a:xfrm>
            <a:off x="457200" y="451000"/>
            <a:ext cx="7646100" cy="6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t>
            </a:r>
            <a:r>
              <a:rPr lang="en">
                <a:solidFill>
                  <a:srgbClr val="FFFFFF"/>
                </a:solidFill>
                <a:highlight>
                  <a:schemeClr val="accent6"/>
                </a:highlight>
              </a:rPr>
              <a:t>Perceptron</a:t>
            </a:r>
            <a:r>
              <a:rPr lang="en">
                <a:solidFill>
                  <a:srgbClr val="FF9900"/>
                </a:solidFill>
              </a:rPr>
              <a:t> </a:t>
            </a:r>
            <a:r>
              <a:rPr lang="en"/>
              <a:t>(aka a single layer Neural Net that uses a </a:t>
            </a:r>
            <a:endParaRPr/>
          </a:p>
          <a:p>
            <a:pPr indent="0" lvl="0" marL="0" rtl="0" algn="l">
              <a:spcBef>
                <a:spcPts val="0"/>
              </a:spcBef>
              <a:spcAft>
                <a:spcPts val="0"/>
              </a:spcAft>
              <a:buNone/>
            </a:pPr>
            <a:r>
              <a:rPr lang="en"/>
              <a:t>						step function for its activation fn)</a:t>
            </a:r>
            <a:endParaRPr/>
          </a:p>
        </p:txBody>
      </p:sp>
      <p:graphicFrame>
        <p:nvGraphicFramePr>
          <p:cNvPr id="306" name="Google Shape;306;p30"/>
          <p:cNvGraphicFramePr/>
          <p:nvPr/>
        </p:nvGraphicFramePr>
        <p:xfrm>
          <a:off x="684025" y="2098425"/>
          <a:ext cx="3000000" cy="3000000"/>
        </p:xfrm>
        <a:graphic>
          <a:graphicData uri="http://schemas.openxmlformats.org/drawingml/2006/table">
            <a:tbl>
              <a:tblPr>
                <a:noFill/>
                <a:tableStyleId>{51FE9170-7BA4-457E-B5C1-C3BA29A132BD}</a:tableStyleId>
              </a:tblPr>
              <a:tblGrid>
                <a:gridCol w="1164050"/>
                <a:gridCol w="1495675"/>
                <a:gridCol w="832425"/>
              </a:tblGrid>
              <a:tr h="584275">
                <a:tc>
                  <a:txBody>
                    <a:bodyPr/>
                    <a:lstStyle/>
                    <a:p>
                      <a:pPr indent="0" lvl="0" marL="0" rtl="0" algn="l">
                        <a:spcBef>
                          <a:spcPts val="0"/>
                        </a:spcBef>
                        <a:spcAft>
                          <a:spcPts val="0"/>
                        </a:spcAft>
                        <a:buNone/>
                      </a:pPr>
                      <a:r>
                        <a:rPr lang="en"/>
                        <a:t>Input Data</a:t>
                      </a:r>
                      <a:endParaRPr/>
                    </a:p>
                  </a:txBody>
                  <a:tcPr marT="91425" marB="91425" marR="91425" marL="91425">
                    <a:solidFill>
                      <a:schemeClr val="lt1"/>
                    </a:solidFill>
                  </a:tcPr>
                </a:tc>
                <a:tc>
                  <a:txBody>
                    <a:bodyPr/>
                    <a:lstStyle/>
                    <a:p>
                      <a:pPr indent="0" lvl="0" marL="0" rtl="0" algn="ctr">
                        <a:spcBef>
                          <a:spcPts val="0"/>
                        </a:spcBef>
                        <a:spcAft>
                          <a:spcPts val="0"/>
                        </a:spcAft>
                        <a:buNone/>
                      </a:pPr>
                      <a:r>
                        <a:rPr lang="en" sz="1800">
                          <a:solidFill>
                            <a:schemeClr val="dk1"/>
                          </a:solidFill>
                          <a:latin typeface="Montserrat"/>
                          <a:ea typeface="Montserrat"/>
                          <a:cs typeface="Montserrat"/>
                          <a:sym typeface="Montserrat"/>
                        </a:rPr>
                        <a:t>f(∑</a:t>
                      </a:r>
                      <a:r>
                        <a:rPr baseline="-25000" lang="en" sz="1800">
                          <a:solidFill>
                            <a:schemeClr val="dk1"/>
                          </a:solidFill>
                          <a:latin typeface="Montserrat"/>
                          <a:ea typeface="Montserrat"/>
                          <a:cs typeface="Montserrat"/>
                          <a:sym typeface="Montserrat"/>
                        </a:rPr>
                        <a:t>j </a:t>
                      </a:r>
                      <a:r>
                        <a:rPr lang="en" sz="1800">
                          <a:solidFill>
                            <a:schemeClr val="dk1"/>
                          </a:solidFill>
                          <a:latin typeface="Montserrat"/>
                          <a:ea typeface="Montserrat"/>
                          <a:cs typeface="Montserrat"/>
                          <a:sym typeface="Montserrat"/>
                        </a:rPr>
                        <a:t>W</a:t>
                      </a:r>
                      <a:r>
                        <a:rPr baseline="-25000" lang="en" sz="2400">
                          <a:solidFill>
                            <a:schemeClr val="dk1"/>
                          </a:solidFill>
                          <a:latin typeface="Montserrat"/>
                          <a:ea typeface="Montserrat"/>
                          <a:cs typeface="Montserrat"/>
                          <a:sym typeface="Montserrat"/>
                        </a:rPr>
                        <a:t>j</a:t>
                      </a:r>
                      <a:r>
                        <a:rPr lang="en" sz="2400">
                          <a:solidFill>
                            <a:schemeClr val="dk1"/>
                          </a:solidFill>
                        </a:rPr>
                        <a:t>ᐧ</a:t>
                      </a:r>
                      <a:r>
                        <a:rPr lang="en" sz="1800">
                          <a:solidFill>
                            <a:schemeClr val="dk1"/>
                          </a:solidFill>
                          <a:latin typeface="Montserrat"/>
                          <a:ea typeface="Montserrat"/>
                          <a:cs typeface="Montserrat"/>
                          <a:sym typeface="Montserrat"/>
                        </a:rPr>
                        <a:t>X</a:t>
                      </a:r>
                      <a:r>
                        <a:rPr baseline="-25000" lang="en" sz="1800">
                          <a:solidFill>
                            <a:schemeClr val="dk1"/>
                          </a:solidFill>
                          <a:latin typeface="Montserrat"/>
                          <a:ea typeface="Montserrat"/>
                          <a:cs typeface="Montserrat"/>
                          <a:sym typeface="Montserrat"/>
                        </a:rPr>
                        <a:t>j</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txBody>
                  <a:tcPr marT="91425" marB="91425" marR="91425" marL="91425">
                    <a:solidFill>
                      <a:schemeClr val="lt1"/>
                    </a:solidFill>
                  </a:tcPr>
                </a:tc>
                <a:tc>
                  <a:txBody>
                    <a:bodyPr/>
                    <a:lstStyle/>
                    <a:p>
                      <a:pPr indent="0" lvl="0" marL="0" rtl="0" algn="l">
                        <a:spcBef>
                          <a:spcPts val="0"/>
                        </a:spcBef>
                        <a:spcAft>
                          <a:spcPts val="0"/>
                        </a:spcAft>
                        <a:buNone/>
                      </a:pPr>
                      <a:r>
                        <a:rPr lang="en"/>
                        <a:t>Output</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a:t>(0, 8, 16)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Sum &gt; 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a:t>(5, 0, 0)</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Sum &lt; 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a:t>(-1, 8, 8)</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Sum &gt; 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a:t>(-2, 16, 16)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Sum &gt; 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r>
            </a:tbl>
          </a:graphicData>
        </a:graphic>
      </p:graphicFrame>
      <p:grpSp>
        <p:nvGrpSpPr>
          <p:cNvPr id="307" name="Google Shape;307;p30"/>
          <p:cNvGrpSpPr/>
          <p:nvPr/>
        </p:nvGrpSpPr>
        <p:grpSpPr>
          <a:xfrm>
            <a:off x="4657025" y="1947625"/>
            <a:ext cx="4107175" cy="2063725"/>
            <a:chOff x="4657025" y="1947625"/>
            <a:chExt cx="4107175" cy="2063725"/>
          </a:xfrm>
        </p:grpSpPr>
        <p:pic>
          <p:nvPicPr>
            <p:cNvPr id="308" name="Google Shape;308;p30"/>
            <p:cNvPicPr preferRelativeResize="0"/>
            <p:nvPr/>
          </p:nvPicPr>
          <p:blipFill rotWithShape="1">
            <a:blip r:embed="rId3">
              <a:alphaModFix/>
            </a:blip>
            <a:srcRect b="21642" l="6866" r="6866" t="0"/>
            <a:stretch/>
          </p:blipFill>
          <p:spPr>
            <a:xfrm>
              <a:off x="4657025" y="1947625"/>
              <a:ext cx="4107175" cy="2063725"/>
            </a:xfrm>
            <a:prstGeom prst="rect">
              <a:avLst/>
            </a:prstGeom>
            <a:noFill/>
            <a:ln>
              <a:noFill/>
            </a:ln>
          </p:spPr>
        </p:pic>
        <p:sp>
          <p:nvSpPr>
            <p:cNvPr id="309" name="Google Shape;309;p30"/>
            <p:cNvSpPr txBox="1"/>
            <p:nvPr/>
          </p:nvSpPr>
          <p:spPr>
            <a:xfrm>
              <a:off x="5464275" y="2703400"/>
              <a:ext cx="1271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latin typeface="Raleway"/>
                  <a:ea typeface="Raleway"/>
                  <a:cs typeface="Raleway"/>
                  <a:sym typeface="Raleway"/>
                </a:rPr>
                <a:t>3 &gt; x</a:t>
              </a:r>
              <a:endParaRPr>
                <a:highlight>
                  <a:schemeClr val="lt1"/>
                </a:highlight>
                <a:latin typeface="Raleway"/>
                <a:ea typeface="Raleway"/>
                <a:cs typeface="Raleway"/>
                <a:sym typeface="Raleway"/>
              </a:endParaRPr>
            </a:p>
          </p:txBody>
        </p:sp>
        <p:sp>
          <p:nvSpPr>
            <p:cNvPr id="310" name="Google Shape;310;p30"/>
            <p:cNvSpPr txBox="1"/>
            <p:nvPr/>
          </p:nvSpPr>
          <p:spPr>
            <a:xfrm>
              <a:off x="5464275" y="3005813"/>
              <a:ext cx="1271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latin typeface="Raleway"/>
                  <a:ea typeface="Raleway"/>
                  <a:cs typeface="Raleway"/>
                  <a:sym typeface="Raleway"/>
                </a:rPr>
                <a:t>3 &lt; x</a:t>
              </a:r>
              <a:endParaRPr>
                <a:highlight>
                  <a:schemeClr val="lt1"/>
                </a:highlight>
                <a:latin typeface="Raleway"/>
                <a:ea typeface="Raleway"/>
                <a:cs typeface="Raleway"/>
                <a:sym typeface="Raleway"/>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78" name="Shape 78"/>
        <p:cNvGrpSpPr/>
        <p:nvPr/>
      </p:nvGrpSpPr>
      <p:grpSpPr>
        <a:xfrm>
          <a:off x="0" y="0"/>
          <a:ext cx="0" cy="0"/>
          <a:chOff x="0" y="0"/>
          <a:chExt cx="0" cy="0"/>
        </a:xfrm>
      </p:grpSpPr>
      <p:sp>
        <p:nvSpPr>
          <p:cNvPr id="79" name="Google Shape;79;p13"/>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HELLO!</a:t>
            </a:r>
            <a:endParaRPr sz="3600"/>
          </a:p>
        </p:txBody>
      </p:sp>
      <p:sp>
        <p:nvSpPr>
          <p:cNvPr id="80" name="Google Shape;80;p13"/>
          <p:cNvSpPr txBox="1"/>
          <p:nvPr>
            <p:ph idx="1" type="body"/>
          </p:nvPr>
        </p:nvSpPr>
        <p:spPr>
          <a:xfrm>
            <a:off x="2917850" y="1080525"/>
            <a:ext cx="5502900" cy="354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Agenda</a:t>
            </a:r>
            <a:endParaRPr b="1" sz="3600"/>
          </a:p>
          <a:p>
            <a:pPr indent="-381000" lvl="0" marL="457200" rtl="0" algn="l">
              <a:spcBef>
                <a:spcPts val="600"/>
              </a:spcBef>
              <a:spcAft>
                <a:spcPts val="0"/>
              </a:spcAft>
              <a:buSzPts val="2400"/>
              <a:buAutoNum type="arabicPeriod"/>
            </a:pPr>
            <a:r>
              <a:rPr lang="en"/>
              <a:t>Icebreakers / Announcements</a:t>
            </a:r>
            <a:endParaRPr/>
          </a:p>
          <a:p>
            <a:pPr indent="-381000" lvl="0" marL="457200" rtl="0" algn="l">
              <a:spcBef>
                <a:spcPts val="0"/>
              </a:spcBef>
              <a:spcAft>
                <a:spcPts val="0"/>
              </a:spcAft>
              <a:buSzPts val="2400"/>
              <a:buAutoNum type="arabicPeriod"/>
            </a:pPr>
            <a:r>
              <a:rPr lang="en"/>
              <a:t>Review</a:t>
            </a:r>
            <a:endParaRPr/>
          </a:p>
          <a:p>
            <a:pPr indent="-381000" lvl="0" marL="457200" rtl="0" algn="l">
              <a:spcBef>
                <a:spcPts val="0"/>
              </a:spcBef>
              <a:spcAft>
                <a:spcPts val="0"/>
              </a:spcAft>
              <a:buSzPts val="2400"/>
              <a:buAutoNum type="arabicPeriod"/>
            </a:pPr>
            <a:r>
              <a:rPr lang="en"/>
              <a:t>New content - NN and LTSM</a:t>
            </a:r>
            <a:endParaRPr/>
          </a:p>
          <a:p>
            <a:pPr indent="-381000" lvl="0" marL="457200" rtl="0" algn="l">
              <a:spcBef>
                <a:spcPts val="0"/>
              </a:spcBef>
              <a:spcAft>
                <a:spcPts val="0"/>
              </a:spcAft>
              <a:buSzPts val="2400"/>
              <a:buAutoNum type="arabicPeriod"/>
            </a:pPr>
            <a:r>
              <a:rPr lang="en"/>
              <a:t>Summary/HW</a:t>
            </a:r>
            <a:endParaRPr/>
          </a:p>
        </p:txBody>
      </p:sp>
      <p:sp>
        <p:nvSpPr>
          <p:cNvPr id="81" name="Google Shape;81;p13"/>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Raleway"/>
                <a:ea typeface="Raleway"/>
                <a:cs typeface="Raleway"/>
                <a:sym typeface="Raleway"/>
              </a:rPr>
              <a:t>‹#›</a:t>
            </a:fld>
            <a:endParaRPr>
              <a:latin typeface="Raleway"/>
              <a:ea typeface="Raleway"/>
              <a:cs typeface="Raleway"/>
              <a:sym typeface="Raleway"/>
            </a:endParaRPr>
          </a:p>
        </p:txBody>
      </p:sp>
      <p:grpSp>
        <p:nvGrpSpPr>
          <p:cNvPr id="82" name="Google Shape;82;p13"/>
          <p:cNvGrpSpPr/>
          <p:nvPr/>
        </p:nvGrpSpPr>
        <p:grpSpPr>
          <a:xfrm>
            <a:off x="574284" y="556824"/>
            <a:ext cx="292514" cy="292514"/>
            <a:chOff x="1278900" y="2333250"/>
            <a:chExt cx="381175" cy="381175"/>
          </a:xfrm>
        </p:grpSpPr>
        <p:sp>
          <p:nvSpPr>
            <p:cNvPr id="83" name="Google Shape;83;p13"/>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1"/>
          <p:cNvSpPr txBox="1"/>
          <p:nvPr>
            <p:ph type="title"/>
          </p:nvPr>
        </p:nvSpPr>
        <p:spPr>
          <a:xfrm>
            <a:off x="343475" y="402725"/>
            <a:ext cx="7973400" cy="42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Another way to think of</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lang="en"/>
              <a:t>Is like a line with slope m= 2 and a bias b = -3</a:t>
            </a:r>
            <a:endParaRPr b="0"/>
          </a:p>
          <a:p>
            <a:pPr indent="0" lvl="0" marL="0" rtl="0" algn="l">
              <a:spcBef>
                <a:spcPts val="0"/>
              </a:spcBef>
              <a:spcAft>
                <a:spcPts val="0"/>
              </a:spcAft>
              <a:buNone/>
            </a:pPr>
            <a:r>
              <a:rPr b="0" lang="en"/>
              <a:t>				Y = 1/4x + 3</a:t>
            </a:r>
            <a:endParaRPr b="0"/>
          </a:p>
          <a:p>
            <a:pPr indent="0" lvl="0" marL="0" rtl="0" algn="l">
              <a:spcBef>
                <a:spcPts val="0"/>
              </a:spcBef>
              <a:spcAft>
                <a:spcPts val="0"/>
              </a:spcAft>
              <a:buNone/>
            </a:pPr>
            <a:r>
              <a:rPr b="0" lang="en"/>
              <a:t>Where everything below the line is given a 0 and everything above is given a 1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457200" rtl="0" algn="l">
              <a:spcBef>
                <a:spcPts val="0"/>
              </a:spcBef>
              <a:spcAft>
                <a:spcPts val="0"/>
              </a:spcAft>
              <a:buNone/>
            </a:pPr>
            <a:r>
              <a:t/>
            </a:r>
            <a:endParaRPr b="0"/>
          </a:p>
          <a:p>
            <a:pPr indent="0" lvl="0" marL="0" rtl="0" algn="l">
              <a:spcBef>
                <a:spcPts val="0"/>
              </a:spcBef>
              <a:spcAft>
                <a:spcPts val="0"/>
              </a:spcAft>
              <a:buNone/>
            </a:pPr>
            <a:r>
              <a:rPr b="0" lang="en" sz="1300">
                <a:solidFill>
                  <a:srgbClr val="444B44"/>
                </a:solidFill>
                <a:highlight>
                  <a:srgbClr val="FFFFFF"/>
                </a:highlight>
                <a:latin typeface="Arial"/>
                <a:ea typeface="Arial"/>
                <a:cs typeface="Arial"/>
                <a:sym typeface="Arial"/>
              </a:rPr>
              <a:t> </a:t>
            </a:r>
            <a:endParaRPr b="0"/>
          </a:p>
        </p:txBody>
      </p:sp>
      <p:pic>
        <p:nvPicPr>
          <p:cNvPr id="316" name="Google Shape;316;p31"/>
          <p:cNvPicPr preferRelativeResize="0"/>
          <p:nvPr/>
        </p:nvPicPr>
        <p:blipFill rotWithShape="1">
          <a:blip r:embed="rId3">
            <a:alphaModFix/>
          </a:blip>
          <a:srcRect b="0" l="0" r="0" t="0"/>
          <a:stretch/>
        </p:blipFill>
        <p:spPr>
          <a:xfrm>
            <a:off x="3379650" y="106125"/>
            <a:ext cx="2864876" cy="1086200"/>
          </a:xfrm>
          <a:prstGeom prst="rect">
            <a:avLst/>
          </a:prstGeom>
          <a:noFill/>
          <a:ln>
            <a:noFill/>
          </a:ln>
        </p:spPr>
      </p:pic>
      <p:pic>
        <p:nvPicPr>
          <p:cNvPr id="317" name="Google Shape;317;p31"/>
          <p:cNvPicPr preferRelativeResize="0"/>
          <p:nvPr/>
        </p:nvPicPr>
        <p:blipFill rotWithShape="1">
          <a:blip r:embed="rId4">
            <a:alphaModFix/>
          </a:blip>
          <a:srcRect b="0" l="0" r="0" t="2171"/>
          <a:stretch/>
        </p:blipFill>
        <p:spPr>
          <a:xfrm>
            <a:off x="2930675" y="2248575"/>
            <a:ext cx="2612550" cy="2360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2"/>
          <p:cNvSpPr txBox="1"/>
          <p:nvPr>
            <p:ph type="title"/>
          </p:nvPr>
        </p:nvSpPr>
        <p:spPr>
          <a:xfrm>
            <a:off x="343475" y="1129600"/>
            <a:ext cx="4275900" cy="3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t>Or everything above the line is classified as a dog and everything below is a cat</a:t>
            </a:r>
            <a:endParaRPr b="0" sz="2400"/>
          </a:p>
          <a:p>
            <a:pPr indent="0" lvl="0" marL="0" rtl="0" algn="l">
              <a:spcBef>
                <a:spcPts val="0"/>
              </a:spcBef>
              <a:spcAft>
                <a:spcPts val="0"/>
              </a:spcAft>
              <a:buNone/>
            </a:pPr>
            <a:r>
              <a:t/>
            </a:r>
            <a:endParaRPr b="0" sz="2400"/>
          </a:p>
          <a:p>
            <a:pPr indent="0" lvl="0" marL="0" rtl="0" algn="l">
              <a:spcBef>
                <a:spcPts val="0"/>
              </a:spcBef>
              <a:spcAft>
                <a:spcPts val="0"/>
              </a:spcAft>
              <a:buNone/>
            </a:pPr>
            <a:r>
              <a:t/>
            </a:r>
            <a:endParaRPr b="0"/>
          </a:p>
          <a:p>
            <a:pPr indent="0" lvl="0" marL="457200" rtl="0" algn="l">
              <a:spcBef>
                <a:spcPts val="0"/>
              </a:spcBef>
              <a:spcAft>
                <a:spcPts val="0"/>
              </a:spcAft>
              <a:buNone/>
            </a:pPr>
            <a:r>
              <a:t/>
            </a:r>
            <a:endParaRPr b="0"/>
          </a:p>
          <a:p>
            <a:pPr indent="0" lvl="0" marL="0" rtl="0" algn="l">
              <a:spcBef>
                <a:spcPts val="0"/>
              </a:spcBef>
              <a:spcAft>
                <a:spcPts val="0"/>
              </a:spcAft>
              <a:buNone/>
            </a:pPr>
            <a:r>
              <a:rPr b="0" lang="en" sz="1300">
                <a:solidFill>
                  <a:srgbClr val="444B44"/>
                </a:solidFill>
                <a:highlight>
                  <a:srgbClr val="FFFFFF"/>
                </a:highlight>
                <a:latin typeface="Arial"/>
                <a:ea typeface="Arial"/>
                <a:cs typeface="Arial"/>
                <a:sym typeface="Arial"/>
              </a:rPr>
              <a:t> </a:t>
            </a:r>
            <a:endParaRPr b="0"/>
          </a:p>
        </p:txBody>
      </p:sp>
      <p:sp>
        <p:nvSpPr>
          <p:cNvPr id="323" name="Google Shape;323;p32"/>
          <p:cNvSpPr txBox="1"/>
          <p:nvPr>
            <p:ph type="title"/>
          </p:nvPr>
        </p:nvSpPr>
        <p:spPr>
          <a:xfrm>
            <a:off x="457200" y="573425"/>
            <a:ext cx="2154600" cy="4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pic>
        <p:nvPicPr>
          <p:cNvPr id="324" name="Google Shape;324;p32"/>
          <p:cNvPicPr preferRelativeResize="0"/>
          <p:nvPr/>
        </p:nvPicPr>
        <p:blipFill>
          <a:blip r:embed="rId3">
            <a:alphaModFix/>
          </a:blip>
          <a:stretch>
            <a:fillRect/>
          </a:stretch>
        </p:blipFill>
        <p:spPr>
          <a:xfrm>
            <a:off x="4852323" y="643200"/>
            <a:ext cx="3923951" cy="3965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457200" y="1369850"/>
            <a:ext cx="4275900" cy="3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Raleway"/>
                <a:ea typeface="Raleway"/>
                <a:cs typeface="Raleway"/>
                <a:sym typeface="Raleway"/>
              </a:rPr>
              <a:t>Our neural net’s job</a:t>
            </a:r>
            <a:endParaRPr b="0" sz="2000">
              <a:latin typeface="Raleway"/>
              <a:ea typeface="Raleway"/>
              <a:cs typeface="Raleway"/>
              <a:sym typeface="Raleway"/>
            </a:endParaRPr>
          </a:p>
          <a:p>
            <a:pPr indent="0" lvl="0" marL="0" rtl="0" algn="l">
              <a:spcBef>
                <a:spcPts val="0"/>
              </a:spcBef>
              <a:spcAft>
                <a:spcPts val="0"/>
              </a:spcAft>
              <a:buNone/>
            </a:pPr>
            <a:r>
              <a:rPr b="0" lang="en" sz="2000">
                <a:latin typeface="Raleway"/>
                <a:ea typeface="Raleway"/>
                <a:cs typeface="Raleway"/>
                <a:sym typeface="Raleway"/>
              </a:rPr>
              <a:t>i</a:t>
            </a:r>
            <a:r>
              <a:rPr b="0" lang="en" sz="2000">
                <a:latin typeface="Raleway"/>
                <a:ea typeface="Raleway"/>
                <a:cs typeface="Raleway"/>
                <a:sym typeface="Raleway"/>
              </a:rPr>
              <a:t>s to figure out the correct line.</a:t>
            </a:r>
            <a:endParaRPr b="0" sz="2000">
              <a:latin typeface="Raleway"/>
              <a:ea typeface="Raleway"/>
              <a:cs typeface="Raleway"/>
              <a:sym typeface="Raleway"/>
            </a:endParaRPr>
          </a:p>
          <a:p>
            <a:pPr indent="0" lvl="0" marL="0" rtl="0" algn="l">
              <a:spcBef>
                <a:spcPts val="0"/>
              </a:spcBef>
              <a:spcAft>
                <a:spcPts val="0"/>
              </a:spcAft>
              <a:buNone/>
            </a:pPr>
            <a:r>
              <a:t/>
            </a:r>
            <a:endParaRPr b="0" sz="2000">
              <a:latin typeface="Raleway"/>
              <a:ea typeface="Raleway"/>
              <a:cs typeface="Raleway"/>
              <a:sym typeface="Raleway"/>
            </a:endParaRPr>
          </a:p>
          <a:p>
            <a:pPr indent="0" lvl="0" marL="0" rtl="0" algn="l">
              <a:spcBef>
                <a:spcPts val="0"/>
              </a:spcBef>
              <a:spcAft>
                <a:spcPts val="0"/>
              </a:spcAft>
              <a:buNone/>
            </a:pPr>
            <a:r>
              <a:rPr b="0" lang="en" sz="2000">
                <a:latin typeface="Raleway"/>
                <a:ea typeface="Raleway"/>
                <a:cs typeface="Raleway"/>
                <a:sym typeface="Raleway"/>
              </a:rPr>
              <a:t>We know the true label of the points, and until the line correctly estimates most of the data, we keep changing the weights/bias on our neural net.</a:t>
            </a:r>
            <a:endParaRPr b="0" sz="2000">
              <a:latin typeface="Raleway"/>
              <a:ea typeface="Raleway"/>
              <a:cs typeface="Raleway"/>
              <a:sym typeface="Raleway"/>
            </a:endParaRPr>
          </a:p>
        </p:txBody>
      </p:sp>
      <p:sp>
        <p:nvSpPr>
          <p:cNvPr id="330" name="Google Shape;330;p33"/>
          <p:cNvSpPr txBox="1"/>
          <p:nvPr>
            <p:ph type="title"/>
          </p:nvPr>
        </p:nvSpPr>
        <p:spPr>
          <a:xfrm>
            <a:off x="457200" y="573425"/>
            <a:ext cx="2154600" cy="4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pic>
        <p:nvPicPr>
          <p:cNvPr id="331" name="Google Shape;331;p33"/>
          <p:cNvPicPr preferRelativeResize="0"/>
          <p:nvPr/>
        </p:nvPicPr>
        <p:blipFill>
          <a:blip r:embed="rId3">
            <a:alphaModFix/>
          </a:blip>
          <a:stretch>
            <a:fillRect/>
          </a:stretch>
        </p:blipFill>
        <p:spPr>
          <a:xfrm>
            <a:off x="4640400" y="192300"/>
            <a:ext cx="5715000" cy="3810000"/>
          </a:xfrm>
          <a:prstGeom prst="rect">
            <a:avLst/>
          </a:prstGeom>
          <a:noFill/>
          <a:ln>
            <a:noFill/>
          </a:ln>
        </p:spPr>
      </p:pic>
      <p:pic>
        <p:nvPicPr>
          <p:cNvPr id="332" name="Google Shape;332;p33"/>
          <p:cNvPicPr preferRelativeResize="0"/>
          <p:nvPr/>
        </p:nvPicPr>
        <p:blipFill rotWithShape="1">
          <a:blip r:embed="rId4">
            <a:alphaModFix/>
          </a:blip>
          <a:srcRect b="0" l="0" r="0" t="0"/>
          <a:stretch/>
        </p:blipFill>
        <p:spPr>
          <a:xfrm>
            <a:off x="5361650" y="4057300"/>
            <a:ext cx="2864876" cy="1086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4"/>
          <p:cNvSpPr txBox="1"/>
          <p:nvPr>
            <p:ph idx="1" type="body"/>
          </p:nvPr>
        </p:nvSpPr>
        <p:spPr>
          <a:xfrm>
            <a:off x="457200" y="276075"/>
            <a:ext cx="7996500" cy="888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t>Neural Nets = More complicated versions of our one layer perceptron, built to handle all data, even non linear  </a:t>
            </a:r>
            <a:endParaRPr b="1" sz="1800"/>
          </a:p>
          <a:p>
            <a:pPr indent="0" lvl="0" marL="0" rtl="0" algn="l">
              <a:spcBef>
                <a:spcPts val="600"/>
              </a:spcBef>
              <a:spcAft>
                <a:spcPts val="0"/>
              </a:spcAft>
              <a:buNone/>
            </a:pPr>
            <a:r>
              <a:t/>
            </a:r>
            <a:endParaRPr sz="1800"/>
          </a:p>
        </p:txBody>
      </p:sp>
      <p:sp>
        <p:nvSpPr>
          <p:cNvPr id="338" name="Google Shape;338;p3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39" name="Google Shape;339;p34"/>
          <p:cNvSpPr txBox="1"/>
          <p:nvPr/>
        </p:nvSpPr>
        <p:spPr>
          <a:xfrm>
            <a:off x="7351325" y="2425000"/>
            <a:ext cx="4458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leway"/>
                <a:ea typeface="Raleway"/>
                <a:cs typeface="Raleway"/>
                <a:sym typeface="Raleway"/>
              </a:rPr>
              <a:t>…</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sz="1000">
              <a:solidFill>
                <a:srgbClr val="FFFFF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solidFill>
                  <a:srgbClr val="FFFFFF"/>
                </a:solidFill>
                <a:latin typeface="Raleway"/>
                <a:ea typeface="Raleway"/>
                <a:cs typeface="Raleway"/>
                <a:sym typeface="Raleway"/>
              </a:rPr>
              <a:t>σ</a:t>
            </a:r>
            <a:r>
              <a:rPr baseline="30000" lang="en">
                <a:solidFill>
                  <a:srgbClr val="FFFFFF"/>
                </a:solidFill>
                <a:latin typeface="Raleway"/>
                <a:ea typeface="Raleway"/>
                <a:cs typeface="Raleway"/>
                <a:sym typeface="Raleway"/>
              </a:rPr>
              <a:t>n</a:t>
            </a:r>
            <a:endParaRPr>
              <a:solidFill>
                <a:srgbClr val="FFFFFF"/>
              </a:solidFill>
              <a:latin typeface="Raleway"/>
              <a:ea typeface="Raleway"/>
              <a:cs typeface="Raleway"/>
              <a:sym typeface="Raleway"/>
            </a:endParaRPr>
          </a:p>
        </p:txBody>
      </p:sp>
      <p:pic>
        <p:nvPicPr>
          <p:cNvPr id="340" name="Google Shape;340;p34"/>
          <p:cNvPicPr preferRelativeResize="0"/>
          <p:nvPr/>
        </p:nvPicPr>
        <p:blipFill rotWithShape="1">
          <a:blip r:embed="rId3">
            <a:alphaModFix/>
          </a:blip>
          <a:srcRect b="1657" l="3368" r="3823" t="4153"/>
          <a:stretch/>
        </p:blipFill>
        <p:spPr>
          <a:xfrm>
            <a:off x="311438" y="1033825"/>
            <a:ext cx="6167924" cy="4844699"/>
          </a:xfrm>
          <a:prstGeom prst="rect">
            <a:avLst/>
          </a:prstGeom>
          <a:noFill/>
          <a:ln>
            <a:noFill/>
          </a:ln>
        </p:spPr>
      </p:pic>
      <p:pic>
        <p:nvPicPr>
          <p:cNvPr id="341" name="Google Shape;341;p34"/>
          <p:cNvPicPr preferRelativeResize="0"/>
          <p:nvPr/>
        </p:nvPicPr>
        <p:blipFill>
          <a:blip r:embed="rId4">
            <a:alphaModFix/>
          </a:blip>
          <a:stretch>
            <a:fillRect/>
          </a:stretch>
        </p:blipFill>
        <p:spPr>
          <a:xfrm>
            <a:off x="4566500" y="1368375"/>
            <a:ext cx="5530424" cy="3320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5"/>
          <p:cNvSpPr txBox="1"/>
          <p:nvPr>
            <p:ph type="title"/>
          </p:nvPr>
        </p:nvSpPr>
        <p:spPr>
          <a:xfrm>
            <a:off x="1061275" y="471150"/>
            <a:ext cx="77505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How we add complexity to a Neural Net</a:t>
            </a:r>
            <a:endParaRPr sz="2800"/>
          </a:p>
        </p:txBody>
      </p:sp>
      <p:sp>
        <p:nvSpPr>
          <p:cNvPr id="347" name="Google Shape;347;p35"/>
          <p:cNvSpPr txBox="1"/>
          <p:nvPr>
            <p:ph idx="1" type="body"/>
          </p:nvPr>
        </p:nvSpPr>
        <p:spPr>
          <a:xfrm>
            <a:off x="932750" y="1252550"/>
            <a:ext cx="7531800" cy="2407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AutoNum type="arabicPeriod"/>
            </a:pPr>
            <a:r>
              <a:rPr b="1" lang="en"/>
              <a:t>Weights  and Bias </a:t>
            </a:r>
            <a:endParaRPr b="1"/>
          </a:p>
          <a:p>
            <a:pPr indent="-381000" lvl="0" marL="457200" rtl="0" algn="l">
              <a:spcBef>
                <a:spcPts val="0"/>
              </a:spcBef>
              <a:spcAft>
                <a:spcPts val="0"/>
              </a:spcAft>
              <a:buSzPts val="2400"/>
              <a:buAutoNum type="arabicPeriod"/>
            </a:pPr>
            <a:r>
              <a:rPr b="1" lang="en"/>
              <a:t>Activation Function</a:t>
            </a:r>
            <a:endParaRPr b="1"/>
          </a:p>
          <a:p>
            <a:pPr indent="-381000" lvl="0" marL="457200" rtl="0" algn="l">
              <a:spcBef>
                <a:spcPts val="0"/>
              </a:spcBef>
              <a:spcAft>
                <a:spcPts val="0"/>
              </a:spcAft>
              <a:buSzPts val="2400"/>
              <a:buAutoNum type="arabicPeriod"/>
            </a:pPr>
            <a:r>
              <a:rPr b="1" lang="en"/>
              <a:t>Depth / Number of layer</a:t>
            </a:r>
            <a:endParaRPr b="1"/>
          </a:p>
          <a:p>
            <a:pPr indent="0" lvl="0" marL="0" rtl="0" algn="l">
              <a:spcBef>
                <a:spcPts val="600"/>
              </a:spcBef>
              <a:spcAft>
                <a:spcPts val="0"/>
              </a:spcAft>
              <a:buNone/>
            </a:pPr>
            <a:r>
              <a:t/>
            </a:r>
            <a:endParaRPr b="1"/>
          </a:p>
        </p:txBody>
      </p:sp>
      <p:grpSp>
        <p:nvGrpSpPr>
          <p:cNvPr id="348" name="Google Shape;348;p35"/>
          <p:cNvGrpSpPr/>
          <p:nvPr/>
        </p:nvGrpSpPr>
        <p:grpSpPr>
          <a:xfrm>
            <a:off x="571860" y="471162"/>
            <a:ext cx="319389" cy="457645"/>
            <a:chOff x="6718575" y="2318625"/>
            <a:chExt cx="256950" cy="407375"/>
          </a:xfrm>
        </p:grpSpPr>
        <p:sp>
          <p:nvSpPr>
            <p:cNvPr id="349" name="Google Shape;349;p3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5"/>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6"/>
          <p:cNvSpPr txBox="1"/>
          <p:nvPr>
            <p:ph type="title"/>
          </p:nvPr>
        </p:nvSpPr>
        <p:spPr>
          <a:xfrm>
            <a:off x="1061275" y="471150"/>
            <a:ext cx="77505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1</a:t>
            </a:r>
            <a:r>
              <a:rPr lang="en" sz="2800"/>
              <a:t>. Weights / Bias</a:t>
            </a:r>
            <a:endParaRPr sz="2800"/>
          </a:p>
        </p:txBody>
      </p:sp>
      <p:grpSp>
        <p:nvGrpSpPr>
          <p:cNvPr id="363" name="Google Shape;363;p36"/>
          <p:cNvGrpSpPr/>
          <p:nvPr/>
        </p:nvGrpSpPr>
        <p:grpSpPr>
          <a:xfrm>
            <a:off x="571860" y="471162"/>
            <a:ext cx="319389" cy="457645"/>
            <a:chOff x="6718575" y="2318625"/>
            <a:chExt cx="256950" cy="407375"/>
          </a:xfrm>
        </p:grpSpPr>
        <p:sp>
          <p:nvSpPr>
            <p:cNvPr id="364" name="Google Shape;364;p3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6"/>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73" name="Google Shape;373;p36"/>
          <p:cNvPicPr preferRelativeResize="0"/>
          <p:nvPr/>
        </p:nvPicPr>
        <p:blipFill>
          <a:blip r:embed="rId3">
            <a:alphaModFix/>
          </a:blip>
          <a:stretch>
            <a:fillRect/>
          </a:stretch>
        </p:blipFill>
        <p:spPr>
          <a:xfrm>
            <a:off x="-307975" y="1148425"/>
            <a:ext cx="5715000" cy="3810000"/>
          </a:xfrm>
          <a:prstGeom prst="rect">
            <a:avLst/>
          </a:prstGeom>
          <a:noFill/>
          <a:ln>
            <a:noFill/>
          </a:ln>
        </p:spPr>
      </p:pic>
      <p:pic>
        <p:nvPicPr>
          <p:cNvPr id="374" name="Google Shape;374;p36"/>
          <p:cNvPicPr preferRelativeResize="0"/>
          <p:nvPr/>
        </p:nvPicPr>
        <p:blipFill>
          <a:blip r:embed="rId4">
            <a:alphaModFix/>
          </a:blip>
          <a:stretch>
            <a:fillRect/>
          </a:stretch>
        </p:blipFill>
        <p:spPr>
          <a:xfrm>
            <a:off x="4795475" y="1235000"/>
            <a:ext cx="5530424" cy="33209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061275" y="471150"/>
            <a:ext cx="77505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3. Different Activation Functions</a:t>
            </a:r>
            <a:endParaRPr sz="2800"/>
          </a:p>
          <a:p>
            <a:pPr indent="-342900" lvl="0" marL="457200" rtl="0" algn="l">
              <a:spcBef>
                <a:spcPts val="0"/>
              </a:spcBef>
              <a:spcAft>
                <a:spcPts val="0"/>
              </a:spcAft>
              <a:buSzPts val="1800"/>
              <a:buChar char="-"/>
            </a:pPr>
            <a:r>
              <a:rPr lang="en"/>
              <a:t>Allow us to represent nonlinear classifications</a:t>
            </a:r>
            <a:endParaRPr/>
          </a:p>
        </p:txBody>
      </p:sp>
      <p:grpSp>
        <p:nvGrpSpPr>
          <p:cNvPr id="380" name="Google Shape;380;p37"/>
          <p:cNvGrpSpPr/>
          <p:nvPr/>
        </p:nvGrpSpPr>
        <p:grpSpPr>
          <a:xfrm>
            <a:off x="571860" y="471162"/>
            <a:ext cx="319389" cy="457645"/>
            <a:chOff x="6718575" y="2318625"/>
            <a:chExt cx="256950" cy="407375"/>
          </a:xfrm>
        </p:grpSpPr>
        <p:sp>
          <p:nvSpPr>
            <p:cNvPr id="381" name="Google Shape;381;p3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37"/>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90" name="Google Shape;390;p37"/>
          <p:cNvPicPr preferRelativeResize="0"/>
          <p:nvPr/>
        </p:nvPicPr>
        <p:blipFill>
          <a:blip r:embed="rId3">
            <a:alphaModFix/>
          </a:blip>
          <a:stretch>
            <a:fillRect/>
          </a:stretch>
        </p:blipFill>
        <p:spPr>
          <a:xfrm>
            <a:off x="5160200" y="1732300"/>
            <a:ext cx="3112275" cy="1901950"/>
          </a:xfrm>
          <a:prstGeom prst="rect">
            <a:avLst/>
          </a:prstGeom>
          <a:noFill/>
          <a:ln>
            <a:noFill/>
          </a:ln>
        </p:spPr>
      </p:pic>
      <p:pic>
        <p:nvPicPr>
          <p:cNvPr id="391" name="Google Shape;391;p37"/>
          <p:cNvPicPr preferRelativeResize="0"/>
          <p:nvPr/>
        </p:nvPicPr>
        <p:blipFill>
          <a:blip r:embed="rId4">
            <a:alphaModFix/>
          </a:blip>
          <a:stretch>
            <a:fillRect/>
          </a:stretch>
        </p:blipFill>
        <p:spPr>
          <a:xfrm>
            <a:off x="871525" y="1614950"/>
            <a:ext cx="3575524" cy="2060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8"/>
          <p:cNvSpPr txBox="1"/>
          <p:nvPr>
            <p:ph type="title"/>
          </p:nvPr>
        </p:nvSpPr>
        <p:spPr>
          <a:xfrm>
            <a:off x="1061275" y="471150"/>
            <a:ext cx="77505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3</a:t>
            </a:r>
            <a:r>
              <a:rPr lang="en" sz="2800"/>
              <a:t>. Different Activation Functions</a:t>
            </a:r>
            <a:endParaRPr sz="2800"/>
          </a:p>
          <a:p>
            <a:pPr indent="-342900" lvl="0" marL="457200" rtl="0" algn="l">
              <a:spcBef>
                <a:spcPts val="0"/>
              </a:spcBef>
              <a:spcAft>
                <a:spcPts val="0"/>
              </a:spcAft>
              <a:buSzPts val="1800"/>
              <a:buChar char="-"/>
            </a:pPr>
            <a:r>
              <a:rPr lang="en"/>
              <a:t>Allow us to represent nonlinear classifications</a:t>
            </a:r>
            <a:endParaRPr/>
          </a:p>
        </p:txBody>
      </p:sp>
      <p:grpSp>
        <p:nvGrpSpPr>
          <p:cNvPr id="397" name="Google Shape;397;p38"/>
          <p:cNvGrpSpPr/>
          <p:nvPr/>
        </p:nvGrpSpPr>
        <p:grpSpPr>
          <a:xfrm>
            <a:off x="571860" y="471162"/>
            <a:ext cx="319389" cy="457645"/>
            <a:chOff x="6718575" y="2318625"/>
            <a:chExt cx="256950" cy="407375"/>
          </a:xfrm>
        </p:grpSpPr>
        <p:sp>
          <p:nvSpPr>
            <p:cNvPr id="398" name="Google Shape;398;p3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8"/>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7" name="Google Shape;407;p38"/>
          <p:cNvPicPr preferRelativeResize="0"/>
          <p:nvPr/>
        </p:nvPicPr>
        <p:blipFill>
          <a:blip r:embed="rId3">
            <a:alphaModFix/>
          </a:blip>
          <a:stretch>
            <a:fillRect/>
          </a:stretch>
        </p:blipFill>
        <p:spPr>
          <a:xfrm>
            <a:off x="1358419" y="1292027"/>
            <a:ext cx="6271930" cy="42099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39"/>
          <p:cNvSpPr txBox="1"/>
          <p:nvPr>
            <p:ph type="title"/>
          </p:nvPr>
        </p:nvSpPr>
        <p:spPr>
          <a:xfrm>
            <a:off x="1061275" y="471150"/>
            <a:ext cx="77505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3a</a:t>
            </a:r>
            <a:r>
              <a:rPr lang="en" sz="2800"/>
              <a:t>. Depth / Layers</a:t>
            </a:r>
            <a:endParaRPr sz="2800"/>
          </a:p>
        </p:txBody>
      </p:sp>
      <p:grpSp>
        <p:nvGrpSpPr>
          <p:cNvPr id="413" name="Google Shape;413;p39"/>
          <p:cNvGrpSpPr/>
          <p:nvPr/>
        </p:nvGrpSpPr>
        <p:grpSpPr>
          <a:xfrm>
            <a:off x="571860" y="471162"/>
            <a:ext cx="319389" cy="457645"/>
            <a:chOff x="6718575" y="2318625"/>
            <a:chExt cx="256950" cy="407375"/>
          </a:xfrm>
        </p:grpSpPr>
        <p:sp>
          <p:nvSpPr>
            <p:cNvPr id="414" name="Google Shape;414;p3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9"/>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3" name="Google Shape;423;p39"/>
          <p:cNvPicPr preferRelativeResize="0"/>
          <p:nvPr/>
        </p:nvPicPr>
        <p:blipFill rotWithShape="1">
          <a:blip r:embed="rId3">
            <a:alphaModFix/>
          </a:blip>
          <a:srcRect b="1657" l="3368" r="3823" t="4153"/>
          <a:stretch/>
        </p:blipFill>
        <p:spPr>
          <a:xfrm>
            <a:off x="1432688" y="986450"/>
            <a:ext cx="6167924" cy="4844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0"/>
          <p:cNvSpPr txBox="1"/>
          <p:nvPr>
            <p:ph type="title"/>
          </p:nvPr>
        </p:nvSpPr>
        <p:spPr>
          <a:xfrm>
            <a:off x="1061275" y="471150"/>
            <a:ext cx="7750500" cy="11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3b. </a:t>
            </a:r>
            <a:r>
              <a:rPr b="0" lang="en" sz="2800"/>
              <a:t>Some vocab regarding depth</a:t>
            </a:r>
            <a:r>
              <a:rPr lang="en" sz="2800"/>
              <a:t> - </a:t>
            </a:r>
            <a:endParaRPr sz="2800"/>
          </a:p>
          <a:p>
            <a:pPr indent="0" lvl="0" marL="0" rtl="0" algn="l">
              <a:spcBef>
                <a:spcPts val="0"/>
              </a:spcBef>
              <a:spcAft>
                <a:spcPts val="0"/>
              </a:spcAft>
              <a:buNone/>
            </a:pPr>
            <a:r>
              <a:rPr lang="en" sz="2800">
                <a:highlight>
                  <a:schemeClr val="accent6"/>
                </a:highlight>
              </a:rPr>
              <a:t>Hidden Layer</a:t>
            </a:r>
            <a:r>
              <a:rPr lang="en" sz="2800"/>
              <a:t> = non input / output layer </a:t>
            </a:r>
            <a:endParaRPr sz="2800"/>
          </a:p>
        </p:txBody>
      </p:sp>
      <p:grpSp>
        <p:nvGrpSpPr>
          <p:cNvPr id="429" name="Google Shape;429;p40"/>
          <p:cNvGrpSpPr/>
          <p:nvPr/>
        </p:nvGrpSpPr>
        <p:grpSpPr>
          <a:xfrm>
            <a:off x="571860" y="471162"/>
            <a:ext cx="319389" cy="457645"/>
            <a:chOff x="6718575" y="2318625"/>
            <a:chExt cx="256950" cy="407375"/>
          </a:xfrm>
        </p:grpSpPr>
        <p:sp>
          <p:nvSpPr>
            <p:cNvPr id="430" name="Google Shape;430;p40"/>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0"/>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0"/>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0"/>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0"/>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0"/>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39" name="Google Shape;439;p40"/>
          <p:cNvPicPr preferRelativeResize="0"/>
          <p:nvPr/>
        </p:nvPicPr>
        <p:blipFill rotWithShape="1">
          <a:blip r:embed="rId3">
            <a:alphaModFix/>
          </a:blip>
          <a:srcRect b="0" l="0" r="6147" t="0"/>
          <a:stretch/>
        </p:blipFill>
        <p:spPr>
          <a:xfrm>
            <a:off x="457200" y="1905500"/>
            <a:ext cx="5075524" cy="2783600"/>
          </a:xfrm>
          <a:prstGeom prst="rect">
            <a:avLst/>
          </a:prstGeom>
          <a:noFill/>
          <a:ln>
            <a:noFill/>
          </a:ln>
        </p:spPr>
      </p:pic>
      <p:sp>
        <p:nvSpPr>
          <p:cNvPr id="440" name="Google Shape;440;p40"/>
          <p:cNvSpPr txBox="1"/>
          <p:nvPr>
            <p:ph type="title"/>
          </p:nvPr>
        </p:nvSpPr>
        <p:spPr>
          <a:xfrm>
            <a:off x="5611675" y="1863275"/>
            <a:ext cx="3016500" cy="11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Maybe we want to apply multiple activation functions</a:t>
            </a:r>
            <a:endParaRPr b="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2" name="Google Shape;92;p14"/>
          <p:cNvSpPr txBox="1"/>
          <p:nvPr/>
        </p:nvSpPr>
        <p:spPr>
          <a:xfrm>
            <a:off x="2795600" y="2204850"/>
            <a:ext cx="41715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How ya’ll doin?</a:t>
            </a:r>
            <a:endParaRPr b="1" sz="3600">
              <a:solidFill>
                <a:srgbClr val="FFFFFF"/>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1"/>
          <p:cNvSpPr txBox="1"/>
          <p:nvPr>
            <p:ph type="title"/>
          </p:nvPr>
        </p:nvSpPr>
        <p:spPr>
          <a:xfrm>
            <a:off x="1061275" y="471150"/>
            <a:ext cx="7750500" cy="11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Putting it all together:</a:t>
            </a:r>
            <a:r>
              <a:rPr lang="en" sz="2800"/>
              <a:t> </a:t>
            </a:r>
            <a:endParaRPr sz="2800"/>
          </a:p>
        </p:txBody>
      </p:sp>
      <p:grpSp>
        <p:nvGrpSpPr>
          <p:cNvPr id="446" name="Google Shape;446;p41"/>
          <p:cNvGrpSpPr/>
          <p:nvPr/>
        </p:nvGrpSpPr>
        <p:grpSpPr>
          <a:xfrm>
            <a:off x="571860" y="471162"/>
            <a:ext cx="319389" cy="457645"/>
            <a:chOff x="6718575" y="2318625"/>
            <a:chExt cx="256950" cy="407375"/>
          </a:xfrm>
        </p:grpSpPr>
        <p:sp>
          <p:nvSpPr>
            <p:cNvPr id="447" name="Google Shape;447;p41"/>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1"/>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41"/>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56" name="Google Shape;456;p41"/>
          <p:cNvSpPr txBox="1"/>
          <p:nvPr>
            <p:ph type="title"/>
          </p:nvPr>
        </p:nvSpPr>
        <p:spPr>
          <a:xfrm>
            <a:off x="835575" y="849850"/>
            <a:ext cx="3843600" cy="6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How do we recognize doge?? </a:t>
            </a:r>
            <a:endParaRPr b="0"/>
          </a:p>
        </p:txBody>
      </p:sp>
      <p:pic>
        <p:nvPicPr>
          <p:cNvPr id="457" name="Google Shape;457;p41"/>
          <p:cNvPicPr preferRelativeResize="0"/>
          <p:nvPr/>
        </p:nvPicPr>
        <p:blipFill>
          <a:blip r:embed="rId3">
            <a:alphaModFix/>
          </a:blip>
          <a:stretch>
            <a:fillRect/>
          </a:stretch>
        </p:blipFill>
        <p:spPr>
          <a:xfrm>
            <a:off x="626700" y="1261350"/>
            <a:ext cx="3217285" cy="3211950"/>
          </a:xfrm>
          <a:prstGeom prst="rect">
            <a:avLst/>
          </a:prstGeom>
          <a:noFill/>
          <a:ln>
            <a:noFill/>
          </a:ln>
        </p:spPr>
      </p:pic>
      <p:pic>
        <p:nvPicPr>
          <p:cNvPr id="458" name="Google Shape;458;p41"/>
          <p:cNvPicPr preferRelativeResize="0"/>
          <p:nvPr/>
        </p:nvPicPr>
        <p:blipFill>
          <a:blip r:embed="rId4">
            <a:alphaModFix/>
          </a:blip>
          <a:stretch>
            <a:fillRect/>
          </a:stretch>
        </p:blipFill>
        <p:spPr>
          <a:xfrm>
            <a:off x="3934249" y="1220450"/>
            <a:ext cx="4960225" cy="2816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2"/>
          <p:cNvSpPr txBox="1"/>
          <p:nvPr>
            <p:ph type="title"/>
          </p:nvPr>
        </p:nvSpPr>
        <p:spPr>
          <a:xfrm>
            <a:off x="1061275" y="471150"/>
            <a:ext cx="7750500" cy="11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Putting it all together: </a:t>
            </a:r>
            <a:endParaRPr sz="2800"/>
          </a:p>
        </p:txBody>
      </p:sp>
      <p:grpSp>
        <p:nvGrpSpPr>
          <p:cNvPr id="464" name="Google Shape;464;p42"/>
          <p:cNvGrpSpPr/>
          <p:nvPr/>
        </p:nvGrpSpPr>
        <p:grpSpPr>
          <a:xfrm>
            <a:off x="571860" y="471162"/>
            <a:ext cx="319389" cy="457645"/>
            <a:chOff x="6718575" y="2318625"/>
            <a:chExt cx="256950" cy="407375"/>
          </a:xfrm>
        </p:grpSpPr>
        <p:sp>
          <p:nvSpPr>
            <p:cNvPr id="465" name="Google Shape;465;p4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42"/>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74" name="Google Shape;474;p42"/>
          <p:cNvSpPr txBox="1"/>
          <p:nvPr>
            <p:ph type="title"/>
          </p:nvPr>
        </p:nvSpPr>
        <p:spPr>
          <a:xfrm>
            <a:off x="1005900" y="4296600"/>
            <a:ext cx="3843600" cy="6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100" u="sng">
                <a:solidFill>
                  <a:schemeClr val="hlink"/>
                </a:solidFill>
                <a:latin typeface="Arial"/>
                <a:ea typeface="Arial"/>
                <a:cs typeface="Arial"/>
                <a:sym typeface="Arial"/>
                <a:hlinkClick r:id="rId3"/>
              </a:rPr>
              <a:t>https://medium.com/datathings/neural-networks-and-backpropagation-explained-in-a-simple-way-f540a3611f5e</a:t>
            </a:r>
            <a:endParaRPr b="0"/>
          </a:p>
        </p:txBody>
      </p:sp>
      <p:pic>
        <p:nvPicPr>
          <p:cNvPr id="475" name="Google Shape;475;p42"/>
          <p:cNvPicPr preferRelativeResize="0"/>
          <p:nvPr/>
        </p:nvPicPr>
        <p:blipFill>
          <a:blip r:embed="rId4">
            <a:alphaModFix/>
          </a:blip>
          <a:stretch>
            <a:fillRect/>
          </a:stretch>
        </p:blipFill>
        <p:spPr>
          <a:xfrm>
            <a:off x="1824550" y="1123350"/>
            <a:ext cx="5407873" cy="30658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3"/>
          <p:cNvSpPr txBox="1"/>
          <p:nvPr>
            <p:ph type="title"/>
          </p:nvPr>
        </p:nvSpPr>
        <p:spPr>
          <a:xfrm>
            <a:off x="1061275" y="471150"/>
            <a:ext cx="7750500" cy="11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3c. </a:t>
            </a:r>
            <a:r>
              <a:rPr b="0" lang="en" sz="2800"/>
              <a:t>More vocab:</a:t>
            </a:r>
            <a:endParaRPr b="0" sz="2800"/>
          </a:p>
          <a:p>
            <a:pPr indent="0" lvl="0" marL="0" rtl="0" algn="l">
              <a:spcBef>
                <a:spcPts val="0"/>
              </a:spcBef>
              <a:spcAft>
                <a:spcPts val="0"/>
              </a:spcAft>
              <a:buNone/>
            </a:pPr>
            <a:r>
              <a:rPr lang="en" sz="2800"/>
              <a:t>Recurrent Neural Nets - </a:t>
            </a:r>
            <a:r>
              <a:rPr lang="en" sz="2800">
                <a:highlight>
                  <a:schemeClr val="accent6"/>
                </a:highlight>
              </a:rPr>
              <a:t>RNN</a:t>
            </a:r>
            <a:endParaRPr sz="2800">
              <a:highlight>
                <a:schemeClr val="accent6"/>
              </a:highlight>
            </a:endParaRPr>
          </a:p>
        </p:txBody>
      </p:sp>
      <p:grpSp>
        <p:nvGrpSpPr>
          <p:cNvPr id="481" name="Google Shape;481;p43"/>
          <p:cNvGrpSpPr/>
          <p:nvPr/>
        </p:nvGrpSpPr>
        <p:grpSpPr>
          <a:xfrm>
            <a:off x="571860" y="471162"/>
            <a:ext cx="319389" cy="457645"/>
            <a:chOff x="6718575" y="2318625"/>
            <a:chExt cx="256950" cy="407375"/>
          </a:xfrm>
        </p:grpSpPr>
        <p:sp>
          <p:nvSpPr>
            <p:cNvPr id="482" name="Google Shape;482;p4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43"/>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91" name="Google Shape;491;p43"/>
          <p:cNvSpPr txBox="1"/>
          <p:nvPr>
            <p:ph type="title"/>
          </p:nvPr>
        </p:nvSpPr>
        <p:spPr>
          <a:xfrm>
            <a:off x="5611675" y="1863275"/>
            <a:ext cx="3016500" cy="11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So far we have only looked at feedforward neural networks that only feed data in one direction, but we can also have loops</a:t>
            </a:r>
            <a:endParaRPr b="0"/>
          </a:p>
        </p:txBody>
      </p:sp>
      <p:pic>
        <p:nvPicPr>
          <p:cNvPr id="492" name="Google Shape;492;p43"/>
          <p:cNvPicPr preferRelativeResize="0"/>
          <p:nvPr/>
        </p:nvPicPr>
        <p:blipFill>
          <a:blip r:embed="rId3">
            <a:alphaModFix/>
          </a:blip>
          <a:stretch>
            <a:fillRect/>
          </a:stretch>
        </p:blipFill>
        <p:spPr>
          <a:xfrm>
            <a:off x="1005900" y="1779150"/>
            <a:ext cx="4504666" cy="22576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96" name="Shape 496"/>
        <p:cNvGrpSpPr/>
        <p:nvPr/>
      </p:nvGrpSpPr>
      <p:grpSpPr>
        <a:xfrm>
          <a:off x="0" y="0"/>
          <a:ext cx="0" cy="0"/>
          <a:chOff x="0" y="0"/>
          <a:chExt cx="0" cy="0"/>
        </a:xfrm>
      </p:grpSpPr>
      <p:sp>
        <p:nvSpPr>
          <p:cNvPr id="497" name="Google Shape;497;p44"/>
          <p:cNvSpPr txBox="1"/>
          <p:nvPr>
            <p:ph type="title"/>
          </p:nvPr>
        </p:nvSpPr>
        <p:spPr>
          <a:xfrm>
            <a:off x="1061275" y="471150"/>
            <a:ext cx="7750500" cy="11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3c. </a:t>
            </a:r>
            <a:r>
              <a:rPr b="0" lang="en" sz="2800"/>
              <a:t>More vocab:</a:t>
            </a:r>
            <a:endParaRPr b="0" sz="2800"/>
          </a:p>
          <a:p>
            <a:pPr indent="0" lvl="0" marL="0" rtl="0" algn="l">
              <a:spcBef>
                <a:spcPts val="0"/>
              </a:spcBef>
              <a:spcAft>
                <a:spcPts val="0"/>
              </a:spcAft>
              <a:buNone/>
            </a:pPr>
            <a:r>
              <a:rPr lang="en" sz="2800"/>
              <a:t>Recurrent Neural Nets - RNN </a:t>
            </a:r>
            <a:endParaRPr sz="2800"/>
          </a:p>
        </p:txBody>
      </p:sp>
      <p:grpSp>
        <p:nvGrpSpPr>
          <p:cNvPr id="498" name="Google Shape;498;p44"/>
          <p:cNvGrpSpPr/>
          <p:nvPr/>
        </p:nvGrpSpPr>
        <p:grpSpPr>
          <a:xfrm>
            <a:off x="571860" y="471162"/>
            <a:ext cx="319389" cy="457645"/>
            <a:chOff x="6718575" y="2318625"/>
            <a:chExt cx="256950" cy="407375"/>
          </a:xfrm>
        </p:grpSpPr>
        <p:sp>
          <p:nvSpPr>
            <p:cNvPr id="499" name="Google Shape;499;p4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4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08" name="Google Shape;508;p44"/>
          <p:cNvSpPr txBox="1"/>
          <p:nvPr>
            <p:ph type="title"/>
          </p:nvPr>
        </p:nvSpPr>
        <p:spPr>
          <a:xfrm>
            <a:off x="1005900" y="1863275"/>
            <a:ext cx="7622400" cy="115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350">
                <a:solidFill>
                  <a:srgbClr val="333333"/>
                </a:solidFill>
                <a:highlight>
                  <a:srgbClr val="FFFFFF"/>
                </a:highlight>
                <a:latin typeface="Arial"/>
                <a:ea typeface="Arial"/>
                <a:cs typeface="Arial"/>
                <a:sym typeface="Arial"/>
              </a:rPr>
              <a:t>A recurrent neural network can be thought of as multiple copies of the same network, each passing a message to a successor. Consider what happens if we unroll the loop:</a:t>
            </a:r>
            <a:endParaRPr b="0" sz="1350">
              <a:solidFill>
                <a:srgbClr val="333333"/>
              </a:solidFill>
              <a:highlight>
                <a:srgbClr val="FFFFFF"/>
              </a:highlight>
              <a:latin typeface="Arial"/>
              <a:ea typeface="Arial"/>
              <a:cs typeface="Arial"/>
              <a:sym typeface="Arial"/>
            </a:endParaRPr>
          </a:p>
          <a:p>
            <a:pPr indent="0" lvl="0" marL="0" rtl="0" algn="l">
              <a:lnSpc>
                <a:spcPct val="115000"/>
              </a:lnSpc>
              <a:spcBef>
                <a:spcPts val="1600"/>
              </a:spcBef>
              <a:spcAft>
                <a:spcPts val="0"/>
              </a:spcAft>
              <a:buNone/>
            </a:pPr>
            <a:r>
              <a:t/>
            </a:r>
            <a:endParaRPr b="0" sz="1350">
              <a:solidFill>
                <a:srgbClr val="333333"/>
              </a:solidFill>
              <a:highlight>
                <a:srgbClr val="FFFFFF"/>
              </a:highlight>
              <a:latin typeface="Arial"/>
              <a:ea typeface="Arial"/>
              <a:cs typeface="Arial"/>
              <a:sym typeface="Arial"/>
            </a:endParaRPr>
          </a:p>
          <a:p>
            <a:pPr indent="0" lvl="0" marL="0" rtl="0" algn="l">
              <a:lnSpc>
                <a:spcPct val="115000"/>
              </a:lnSpc>
              <a:spcBef>
                <a:spcPts val="1600"/>
              </a:spcBef>
              <a:spcAft>
                <a:spcPts val="0"/>
              </a:spcAft>
              <a:buNone/>
            </a:pPr>
            <a:r>
              <a:t/>
            </a:r>
            <a:endParaRPr b="0" sz="115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b="0" sz="1150">
              <a:solidFill>
                <a:srgbClr val="595858"/>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t/>
            </a:r>
            <a:endParaRPr b="0" sz="1150">
              <a:solidFill>
                <a:srgbClr val="595858"/>
              </a:solidFill>
              <a:latin typeface="Roboto"/>
              <a:ea typeface="Roboto"/>
              <a:cs typeface="Roboto"/>
              <a:sym typeface="Roboto"/>
            </a:endParaRPr>
          </a:p>
          <a:p>
            <a:pPr indent="0" lvl="0" marL="0" rtl="0" algn="l">
              <a:spcBef>
                <a:spcPts val="600"/>
              </a:spcBef>
              <a:spcAft>
                <a:spcPts val="0"/>
              </a:spcAft>
              <a:buNone/>
            </a:pPr>
            <a:r>
              <a:t/>
            </a:r>
            <a:endParaRPr sz="12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a:p>
        </p:txBody>
      </p:sp>
      <p:pic>
        <p:nvPicPr>
          <p:cNvPr id="509" name="Google Shape;509;p44"/>
          <p:cNvPicPr preferRelativeResize="0"/>
          <p:nvPr/>
        </p:nvPicPr>
        <p:blipFill>
          <a:blip r:embed="rId3">
            <a:alphaModFix/>
          </a:blip>
          <a:stretch>
            <a:fillRect/>
          </a:stretch>
        </p:blipFill>
        <p:spPr>
          <a:xfrm>
            <a:off x="1158300" y="3171275"/>
            <a:ext cx="5071919" cy="1819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13" name="Shape 513"/>
        <p:cNvGrpSpPr/>
        <p:nvPr/>
      </p:nvGrpSpPr>
      <p:grpSpPr>
        <a:xfrm>
          <a:off x="0" y="0"/>
          <a:ext cx="0" cy="0"/>
          <a:chOff x="0" y="0"/>
          <a:chExt cx="0" cy="0"/>
        </a:xfrm>
      </p:grpSpPr>
      <p:sp>
        <p:nvSpPr>
          <p:cNvPr id="514" name="Google Shape;514;p45"/>
          <p:cNvSpPr txBox="1"/>
          <p:nvPr>
            <p:ph type="title"/>
          </p:nvPr>
        </p:nvSpPr>
        <p:spPr>
          <a:xfrm>
            <a:off x="635350" y="471150"/>
            <a:ext cx="8616300" cy="11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3c. </a:t>
            </a:r>
            <a:r>
              <a:rPr b="0" lang="en" sz="2800"/>
              <a:t>More vocab: </a:t>
            </a:r>
            <a:r>
              <a:rPr lang="en" sz="2800"/>
              <a:t> RNN uses backpropagation</a:t>
            </a:r>
            <a:endParaRPr sz="2800"/>
          </a:p>
        </p:txBody>
      </p:sp>
      <p:sp>
        <p:nvSpPr>
          <p:cNvPr id="515" name="Google Shape;515;p45"/>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16" name="Google Shape;516;p45"/>
          <p:cNvSpPr txBox="1"/>
          <p:nvPr>
            <p:ph type="title"/>
          </p:nvPr>
        </p:nvSpPr>
        <p:spPr>
          <a:xfrm>
            <a:off x="702125" y="1088650"/>
            <a:ext cx="7622400" cy="169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150">
                <a:solidFill>
                  <a:srgbClr val="595858"/>
                </a:solidFill>
                <a:latin typeface="Roboto"/>
                <a:ea typeface="Roboto"/>
                <a:cs typeface="Roboto"/>
                <a:sym typeface="Roboto"/>
              </a:rPr>
              <a:t>For your reference:  </a:t>
            </a:r>
            <a:r>
              <a:rPr lang="en" sz="1150">
                <a:solidFill>
                  <a:srgbClr val="FFFFFF"/>
                </a:solidFill>
                <a:highlight>
                  <a:schemeClr val="accent6"/>
                </a:highlight>
                <a:latin typeface="Roboto"/>
                <a:ea typeface="Roboto"/>
                <a:cs typeface="Roboto"/>
                <a:sym typeface="Roboto"/>
              </a:rPr>
              <a:t>Backpropagation</a:t>
            </a:r>
            <a:r>
              <a:rPr lang="en" sz="1150">
                <a:solidFill>
                  <a:srgbClr val="FFFFFF"/>
                </a:solidFill>
                <a:latin typeface="Roboto"/>
                <a:ea typeface="Roboto"/>
                <a:cs typeface="Roboto"/>
                <a:sym typeface="Roboto"/>
              </a:rPr>
              <a:t> –</a:t>
            </a:r>
            <a:r>
              <a:rPr b="0" lang="en" sz="1150">
                <a:solidFill>
                  <a:srgbClr val="FFFFFF"/>
                </a:solidFill>
                <a:latin typeface="Roboto"/>
                <a:ea typeface="Roboto"/>
                <a:cs typeface="Roboto"/>
                <a:sym typeface="Roboto"/>
              </a:rPr>
              <a:t> When we define a neural network, we assign random weights and bias values to our nodes. Once we have received the output for a single iteration, we can calculate the error of the network. This error is then fed back to the network along with the gradient of the cost function to update the weights of the network. These weights are then updated so that the errors in the subsequent iterations is reduced. This updating of weights using the gradient of the cost function is known as back-propagation.</a:t>
            </a:r>
            <a:endParaRPr b="0" sz="1150">
              <a:solidFill>
                <a:srgbClr val="FFFFFF"/>
              </a:solidFill>
              <a:latin typeface="Roboto"/>
              <a:ea typeface="Roboto"/>
              <a:cs typeface="Roboto"/>
              <a:sym typeface="Roboto"/>
            </a:endParaRPr>
          </a:p>
          <a:p>
            <a:pPr indent="0" lvl="0" marL="0" rtl="0" algn="l">
              <a:lnSpc>
                <a:spcPct val="115000"/>
              </a:lnSpc>
              <a:spcBef>
                <a:spcPts val="1600"/>
              </a:spcBef>
              <a:spcAft>
                <a:spcPts val="0"/>
              </a:spcAft>
              <a:buNone/>
            </a:pPr>
            <a:r>
              <a:rPr b="0" lang="en" sz="1150">
                <a:solidFill>
                  <a:srgbClr val="FFFFFF"/>
                </a:solidFill>
                <a:latin typeface="Roboto"/>
                <a:ea typeface="Roboto"/>
                <a:cs typeface="Roboto"/>
                <a:sym typeface="Roboto"/>
              </a:rPr>
              <a:t>In back-propagation the movement of the network is backwards, the error along with the gradient flows back from the out layer through the hidden layers and the weights are updated.</a:t>
            </a:r>
            <a:endParaRPr b="0" sz="1150">
              <a:solidFill>
                <a:srgbClr val="FFFFFF"/>
              </a:solidFill>
              <a:latin typeface="Roboto"/>
              <a:ea typeface="Roboto"/>
              <a:cs typeface="Roboto"/>
              <a:sym typeface="Roboto"/>
            </a:endParaRPr>
          </a:p>
          <a:p>
            <a:pPr indent="0" lvl="0" marL="0" rtl="0" algn="l">
              <a:lnSpc>
                <a:spcPct val="115000"/>
              </a:lnSpc>
              <a:spcBef>
                <a:spcPts val="1600"/>
              </a:spcBef>
              <a:spcAft>
                <a:spcPts val="0"/>
              </a:spcAft>
              <a:buNone/>
            </a:pPr>
            <a:r>
              <a:t/>
            </a:r>
            <a:endParaRPr b="0" sz="115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b="0" sz="1150">
              <a:solidFill>
                <a:srgbClr val="595858"/>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t/>
            </a:r>
            <a:endParaRPr b="0" sz="1150">
              <a:solidFill>
                <a:srgbClr val="595858"/>
              </a:solidFill>
              <a:latin typeface="Roboto"/>
              <a:ea typeface="Roboto"/>
              <a:cs typeface="Roboto"/>
              <a:sym typeface="Roboto"/>
            </a:endParaRPr>
          </a:p>
          <a:p>
            <a:pPr indent="0" lvl="0" marL="0" rtl="0" algn="l">
              <a:spcBef>
                <a:spcPts val="600"/>
              </a:spcBef>
              <a:spcAft>
                <a:spcPts val="0"/>
              </a:spcAft>
              <a:buNone/>
            </a:pPr>
            <a:r>
              <a:t/>
            </a:r>
            <a:endParaRPr sz="12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b="0"/>
          </a:p>
        </p:txBody>
      </p:sp>
      <p:pic>
        <p:nvPicPr>
          <p:cNvPr id="517" name="Google Shape;517;p45"/>
          <p:cNvPicPr preferRelativeResize="0"/>
          <p:nvPr/>
        </p:nvPicPr>
        <p:blipFill>
          <a:blip r:embed="rId3">
            <a:alphaModFix/>
          </a:blip>
          <a:stretch>
            <a:fillRect/>
          </a:stretch>
        </p:blipFill>
        <p:spPr>
          <a:xfrm>
            <a:off x="2801475" y="2782450"/>
            <a:ext cx="3111971" cy="2056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46"/>
          <p:cNvSpPr txBox="1"/>
          <p:nvPr>
            <p:ph type="title"/>
          </p:nvPr>
        </p:nvSpPr>
        <p:spPr>
          <a:xfrm>
            <a:off x="746275" y="471150"/>
            <a:ext cx="83604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highlight>
                  <a:schemeClr val="accent6"/>
                </a:highlight>
              </a:rPr>
              <a:t>LSTM</a:t>
            </a:r>
            <a:r>
              <a:rPr lang="en" sz="2800"/>
              <a:t> - Long Short Term Memory Networks</a:t>
            </a:r>
            <a:endParaRPr sz="2800"/>
          </a:p>
        </p:txBody>
      </p:sp>
      <p:sp>
        <p:nvSpPr>
          <p:cNvPr id="523" name="Google Shape;523;p46"/>
          <p:cNvSpPr txBox="1"/>
          <p:nvPr>
            <p:ph idx="1" type="body"/>
          </p:nvPr>
        </p:nvSpPr>
        <p:spPr>
          <a:xfrm>
            <a:off x="457200" y="1188150"/>
            <a:ext cx="8007300" cy="350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special kind of RNN built to handle “long term dependencies: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sz="1350">
                <a:solidFill>
                  <a:srgbClr val="333333"/>
                </a:solidFill>
                <a:highlight>
                  <a:srgbClr val="FFFFFF"/>
                </a:highlight>
                <a:latin typeface="Arial"/>
                <a:ea typeface="Arial"/>
                <a:cs typeface="Arial"/>
                <a:sym typeface="Arial"/>
              </a:rPr>
              <a:t>Example: “the clouds are in the </a:t>
            </a:r>
            <a:r>
              <a:rPr i="1" lang="en" sz="1350">
                <a:solidFill>
                  <a:srgbClr val="333333"/>
                </a:solidFill>
                <a:highlight>
                  <a:srgbClr val="FFFFFF"/>
                </a:highlight>
                <a:latin typeface="Arial"/>
                <a:ea typeface="Arial"/>
                <a:cs typeface="Arial"/>
                <a:sym typeface="Arial"/>
              </a:rPr>
              <a:t>sky</a:t>
            </a:r>
            <a:r>
              <a:rPr lang="en" sz="1350">
                <a:solidFill>
                  <a:srgbClr val="333333"/>
                </a:solidFill>
                <a:highlight>
                  <a:srgbClr val="FFFFFF"/>
                </a:highlight>
                <a:latin typeface="Arial"/>
                <a:ea typeface="Arial"/>
                <a:cs typeface="Arial"/>
                <a:sym typeface="Arial"/>
              </a:rPr>
              <a:t>,” </a:t>
            </a:r>
            <a:endParaRPr/>
          </a:p>
        </p:txBody>
      </p:sp>
      <p:grpSp>
        <p:nvGrpSpPr>
          <p:cNvPr id="524" name="Google Shape;524;p46"/>
          <p:cNvGrpSpPr/>
          <p:nvPr/>
        </p:nvGrpSpPr>
        <p:grpSpPr>
          <a:xfrm>
            <a:off x="426885" y="471162"/>
            <a:ext cx="319389" cy="457645"/>
            <a:chOff x="6718575" y="2318625"/>
            <a:chExt cx="256950" cy="407375"/>
          </a:xfrm>
        </p:grpSpPr>
        <p:sp>
          <p:nvSpPr>
            <p:cNvPr id="525" name="Google Shape;525;p4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46"/>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34" name="Google Shape;534;p46"/>
          <p:cNvPicPr preferRelativeResize="0"/>
          <p:nvPr/>
        </p:nvPicPr>
        <p:blipFill>
          <a:blip r:embed="rId3">
            <a:alphaModFix/>
          </a:blip>
          <a:stretch>
            <a:fillRect/>
          </a:stretch>
        </p:blipFill>
        <p:spPr>
          <a:xfrm>
            <a:off x="3659038" y="1812100"/>
            <a:ext cx="3800475" cy="1657350"/>
          </a:xfrm>
          <a:prstGeom prst="rect">
            <a:avLst/>
          </a:prstGeom>
          <a:noFill/>
          <a:ln>
            <a:noFill/>
          </a:ln>
        </p:spPr>
      </p:pic>
      <p:sp>
        <p:nvSpPr>
          <p:cNvPr id="535" name="Google Shape;535;p46"/>
          <p:cNvSpPr txBox="1"/>
          <p:nvPr/>
        </p:nvSpPr>
        <p:spPr>
          <a:xfrm>
            <a:off x="457200" y="3539063"/>
            <a:ext cx="48537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rPr>
              <a:t>VS: </a:t>
            </a:r>
            <a:r>
              <a:rPr lang="en" sz="1350">
                <a:solidFill>
                  <a:srgbClr val="333333"/>
                </a:solidFill>
                <a:highlight>
                  <a:srgbClr val="FFFFFF"/>
                </a:highlight>
              </a:rPr>
              <a:t>“I grew up in France… I speak fluent </a:t>
            </a:r>
            <a:r>
              <a:rPr i="1" lang="en" sz="1350">
                <a:solidFill>
                  <a:srgbClr val="333333"/>
                </a:solidFill>
                <a:highlight>
                  <a:srgbClr val="FFFFFF"/>
                </a:highlight>
              </a:rPr>
              <a:t>French</a:t>
            </a:r>
            <a:r>
              <a:rPr lang="en" sz="1350">
                <a:solidFill>
                  <a:srgbClr val="333333"/>
                </a:solidFill>
                <a:highlight>
                  <a:srgbClr val="FFFFFF"/>
                </a:highlight>
              </a:rPr>
              <a:t>.”</a:t>
            </a:r>
            <a:endParaRPr/>
          </a:p>
        </p:txBody>
      </p:sp>
      <p:pic>
        <p:nvPicPr>
          <p:cNvPr id="536" name="Google Shape;536;p46"/>
          <p:cNvPicPr preferRelativeResize="0"/>
          <p:nvPr/>
        </p:nvPicPr>
        <p:blipFill>
          <a:blip r:embed="rId4">
            <a:alphaModFix/>
          </a:blip>
          <a:stretch>
            <a:fillRect/>
          </a:stretch>
        </p:blipFill>
        <p:spPr>
          <a:xfrm>
            <a:off x="4646597" y="3681122"/>
            <a:ext cx="3601575" cy="1140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40" name="Shape 540"/>
        <p:cNvGrpSpPr/>
        <p:nvPr/>
      </p:nvGrpSpPr>
      <p:grpSpPr>
        <a:xfrm>
          <a:off x="0" y="0"/>
          <a:ext cx="0" cy="0"/>
          <a:chOff x="0" y="0"/>
          <a:chExt cx="0" cy="0"/>
        </a:xfrm>
      </p:grpSpPr>
      <p:sp>
        <p:nvSpPr>
          <p:cNvPr id="541" name="Google Shape;541;p47"/>
          <p:cNvSpPr txBox="1"/>
          <p:nvPr>
            <p:ph type="title"/>
          </p:nvPr>
        </p:nvSpPr>
        <p:spPr>
          <a:xfrm>
            <a:off x="746275" y="471150"/>
            <a:ext cx="83604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highlight>
                  <a:schemeClr val="accent6"/>
                </a:highlight>
              </a:rPr>
              <a:t>LSTM</a:t>
            </a:r>
            <a:r>
              <a:rPr lang="en" sz="2800"/>
              <a:t> </a:t>
            </a:r>
            <a:endParaRPr b="0" sz="2800"/>
          </a:p>
        </p:txBody>
      </p:sp>
      <p:sp>
        <p:nvSpPr>
          <p:cNvPr id="542" name="Google Shape;542;p47"/>
          <p:cNvSpPr txBox="1"/>
          <p:nvPr>
            <p:ph idx="1" type="body"/>
          </p:nvPr>
        </p:nvSpPr>
        <p:spPr>
          <a:xfrm>
            <a:off x="457200" y="1188150"/>
            <a:ext cx="8007300" cy="350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Basic RNN = Neural Net with single layer with tanh activation fn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grpSp>
        <p:nvGrpSpPr>
          <p:cNvPr id="543" name="Google Shape;543;p47"/>
          <p:cNvGrpSpPr/>
          <p:nvPr/>
        </p:nvGrpSpPr>
        <p:grpSpPr>
          <a:xfrm>
            <a:off x="426885" y="471162"/>
            <a:ext cx="319389" cy="457645"/>
            <a:chOff x="6718575" y="2318625"/>
            <a:chExt cx="256950" cy="407375"/>
          </a:xfrm>
        </p:grpSpPr>
        <p:sp>
          <p:nvSpPr>
            <p:cNvPr id="544" name="Google Shape;544;p4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47"/>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53" name="Google Shape;553;p47"/>
          <p:cNvPicPr preferRelativeResize="0"/>
          <p:nvPr/>
        </p:nvPicPr>
        <p:blipFill>
          <a:blip r:embed="rId3">
            <a:alphaModFix/>
          </a:blip>
          <a:stretch>
            <a:fillRect/>
          </a:stretch>
        </p:blipFill>
        <p:spPr>
          <a:xfrm>
            <a:off x="856212" y="2141200"/>
            <a:ext cx="7209276" cy="2775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57" name="Shape 557"/>
        <p:cNvGrpSpPr/>
        <p:nvPr/>
      </p:nvGrpSpPr>
      <p:grpSpPr>
        <a:xfrm>
          <a:off x="0" y="0"/>
          <a:ext cx="0" cy="0"/>
          <a:chOff x="0" y="0"/>
          <a:chExt cx="0" cy="0"/>
        </a:xfrm>
      </p:grpSpPr>
      <p:sp>
        <p:nvSpPr>
          <p:cNvPr id="558" name="Google Shape;558;p48"/>
          <p:cNvSpPr txBox="1"/>
          <p:nvPr>
            <p:ph type="title"/>
          </p:nvPr>
        </p:nvSpPr>
        <p:spPr>
          <a:xfrm>
            <a:off x="746275" y="471150"/>
            <a:ext cx="83604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highlight>
                  <a:schemeClr val="accent6"/>
                </a:highlight>
              </a:rPr>
              <a:t>LSTM</a:t>
            </a:r>
            <a:r>
              <a:rPr lang="en" sz="2800"/>
              <a:t> </a:t>
            </a:r>
            <a:endParaRPr b="0" sz="2800"/>
          </a:p>
        </p:txBody>
      </p:sp>
      <p:sp>
        <p:nvSpPr>
          <p:cNvPr id="559" name="Google Shape;559;p48"/>
          <p:cNvSpPr txBox="1"/>
          <p:nvPr>
            <p:ph idx="1" type="body"/>
          </p:nvPr>
        </p:nvSpPr>
        <p:spPr>
          <a:xfrm>
            <a:off x="457200" y="928800"/>
            <a:ext cx="8007300" cy="350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Much more detailed explanation can be found here: </a:t>
            </a:r>
            <a:r>
              <a:rPr lang="en" sz="1100" u="sng">
                <a:solidFill>
                  <a:srgbClr val="FFFFFF"/>
                </a:solidFill>
                <a:latin typeface="Arial"/>
                <a:ea typeface="Arial"/>
                <a:cs typeface="Arial"/>
                <a:sym typeface="Arial"/>
                <a:hlinkClick r:id="rId3"/>
              </a:rPr>
              <a:t>http://colah.github.io/posts/2015-08-Understanding-LSTMs/</a:t>
            </a:r>
            <a:r>
              <a:rPr lang="en">
                <a:solidFill>
                  <a:srgbClr val="FFFFFF"/>
                </a:solidFill>
              </a:rPr>
              <a:t> </a:t>
            </a:r>
            <a:r>
              <a:rPr lang="en"/>
              <a:t> but its too much for us to cover in the time we have</a:t>
            </a:r>
            <a:endParaRPr/>
          </a:p>
        </p:txBody>
      </p:sp>
      <p:grpSp>
        <p:nvGrpSpPr>
          <p:cNvPr id="560" name="Google Shape;560;p48"/>
          <p:cNvGrpSpPr/>
          <p:nvPr/>
        </p:nvGrpSpPr>
        <p:grpSpPr>
          <a:xfrm>
            <a:off x="426885" y="471162"/>
            <a:ext cx="319389" cy="457645"/>
            <a:chOff x="6718575" y="2318625"/>
            <a:chExt cx="256950" cy="407375"/>
          </a:xfrm>
        </p:grpSpPr>
        <p:sp>
          <p:nvSpPr>
            <p:cNvPr id="561" name="Google Shape;561;p4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48"/>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573" name="Shape 573"/>
        <p:cNvGrpSpPr/>
        <p:nvPr/>
      </p:nvGrpSpPr>
      <p:grpSpPr>
        <a:xfrm>
          <a:off x="0" y="0"/>
          <a:ext cx="0" cy="0"/>
          <a:chOff x="0" y="0"/>
          <a:chExt cx="0" cy="0"/>
        </a:xfrm>
      </p:grpSpPr>
      <p:sp>
        <p:nvSpPr>
          <p:cNvPr id="574" name="Google Shape;574;p49"/>
          <p:cNvSpPr txBox="1"/>
          <p:nvPr>
            <p:ph type="ctrTitle"/>
          </p:nvPr>
        </p:nvSpPr>
        <p:spPr>
          <a:xfrm>
            <a:off x="685800" y="1811950"/>
            <a:ext cx="49884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a:t>
            </a:r>
            <a:endParaRPr/>
          </a:p>
        </p:txBody>
      </p:sp>
      <p:sp>
        <p:nvSpPr>
          <p:cNvPr id="575" name="Google Shape;575;p49"/>
          <p:cNvSpPr txBox="1"/>
          <p:nvPr>
            <p:ph idx="1" type="subTitle"/>
          </p:nvPr>
        </p:nvSpPr>
        <p:spPr>
          <a:xfrm>
            <a:off x="685800" y="3068650"/>
            <a:ext cx="4988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Jupyter Notebook</a:t>
            </a:r>
            <a:endParaRPr/>
          </a:p>
        </p:txBody>
      </p:sp>
      <p:grpSp>
        <p:nvGrpSpPr>
          <p:cNvPr id="576" name="Google Shape;576;p49"/>
          <p:cNvGrpSpPr/>
          <p:nvPr/>
        </p:nvGrpSpPr>
        <p:grpSpPr>
          <a:xfrm>
            <a:off x="795720" y="1124550"/>
            <a:ext cx="714668" cy="488805"/>
            <a:chOff x="5247525" y="3007275"/>
            <a:chExt cx="517575" cy="384825"/>
          </a:xfrm>
        </p:grpSpPr>
        <p:sp>
          <p:nvSpPr>
            <p:cNvPr id="577" name="Google Shape;577;p49"/>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9"/>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0"/>
          <p:cNvSpPr txBox="1"/>
          <p:nvPr>
            <p:ph type="title"/>
          </p:nvPr>
        </p:nvSpPr>
        <p:spPr>
          <a:xfrm>
            <a:off x="1061275" y="471150"/>
            <a:ext cx="68094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rPr>
              <a:t>Week 3: intro info </a:t>
            </a:r>
            <a:endParaRPr sz="2800">
              <a:solidFill>
                <a:schemeClr val="lt1"/>
              </a:solidFill>
            </a:endParaRPr>
          </a:p>
          <a:p>
            <a:pPr indent="0" lvl="0" marL="0" rtl="0" algn="l">
              <a:lnSpc>
                <a:spcPct val="115000"/>
              </a:lnSpc>
              <a:spcBef>
                <a:spcPts val="2400"/>
              </a:spcBef>
              <a:spcAft>
                <a:spcPts val="300"/>
              </a:spcAft>
              <a:buNone/>
            </a:pPr>
            <a:r>
              <a:t/>
            </a:r>
            <a:endParaRPr sz="2300">
              <a:solidFill>
                <a:srgbClr val="FFFFFF"/>
              </a:solidFill>
              <a:latin typeface="Roboto"/>
              <a:ea typeface="Roboto"/>
              <a:cs typeface="Roboto"/>
              <a:sym typeface="Roboto"/>
            </a:endParaRPr>
          </a:p>
        </p:txBody>
      </p:sp>
      <p:sp>
        <p:nvSpPr>
          <p:cNvPr id="584" name="Google Shape;584;p50"/>
          <p:cNvSpPr txBox="1"/>
          <p:nvPr>
            <p:ph idx="1" type="body"/>
          </p:nvPr>
        </p:nvSpPr>
        <p:spPr>
          <a:xfrm>
            <a:off x="700075" y="1101450"/>
            <a:ext cx="7531800" cy="38910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400">
                <a:solidFill>
                  <a:srgbClr val="F3F3F3"/>
                </a:solidFill>
                <a:latin typeface="Lato"/>
                <a:ea typeface="Lato"/>
                <a:cs typeface="Lato"/>
                <a:sym typeface="Lato"/>
              </a:rPr>
              <a:t>magenta.music has several Machine Learning models, each with different strengths. All models are built with </a:t>
            </a:r>
            <a:r>
              <a:rPr lang="en" sz="1400" u="sng">
                <a:solidFill>
                  <a:srgbClr val="F3F3F3"/>
                </a:solidFill>
                <a:latin typeface="Lato"/>
                <a:ea typeface="Lato"/>
                <a:cs typeface="Lato"/>
                <a:sym typeface="Lato"/>
                <a:hlinkClick r:id="rId3"/>
              </a:rPr>
              <a:t>Tensorflow</a:t>
            </a:r>
            <a:r>
              <a:rPr lang="en" sz="1400">
                <a:solidFill>
                  <a:srgbClr val="F3F3F3"/>
                </a:solidFill>
                <a:latin typeface="Lato"/>
                <a:ea typeface="Lato"/>
                <a:cs typeface="Lato"/>
                <a:sym typeface="Lato"/>
              </a:rPr>
              <a:t>, so they will run faster if you can run them on a GPU. Here are some of the most popular ones:</a:t>
            </a:r>
            <a:endParaRPr sz="1400">
              <a:solidFill>
                <a:srgbClr val="F3F3F3"/>
              </a:solidFill>
              <a:latin typeface="Lato"/>
              <a:ea typeface="Lato"/>
              <a:cs typeface="Lato"/>
              <a:sym typeface="Lato"/>
            </a:endParaRPr>
          </a:p>
          <a:p>
            <a:pPr indent="-317500" lvl="0" marL="457200" rtl="0" algn="l">
              <a:lnSpc>
                <a:spcPct val="115000"/>
              </a:lnSpc>
              <a:spcBef>
                <a:spcPts val="500"/>
              </a:spcBef>
              <a:spcAft>
                <a:spcPts val="0"/>
              </a:spcAft>
              <a:buClr>
                <a:srgbClr val="F3F3F3"/>
              </a:buClr>
              <a:buSzPts val="1400"/>
              <a:buFont typeface="Roboto"/>
              <a:buChar char="●"/>
            </a:pPr>
            <a:r>
              <a:rPr b="1" lang="en" sz="1400" u="sng">
                <a:solidFill>
                  <a:srgbClr val="F3F3F3"/>
                </a:solidFill>
                <a:latin typeface="Lato"/>
                <a:ea typeface="Lato"/>
                <a:cs typeface="Lato"/>
                <a:sym typeface="Lato"/>
                <a:hlinkClick r:id="rId4"/>
              </a:rPr>
              <a:t>MelodyRNN</a:t>
            </a:r>
            <a:r>
              <a:rPr lang="en" sz="1400">
                <a:solidFill>
                  <a:srgbClr val="F3F3F3"/>
                </a:solidFill>
                <a:latin typeface="Lato"/>
                <a:ea typeface="Lato"/>
                <a:cs typeface="Lato"/>
                <a:sym typeface="Lato"/>
              </a:rPr>
              <a:t> - you give it a NoteSequence, and it continues it in the style of your original NoteSequence.</a:t>
            </a:r>
            <a:endParaRPr sz="1400">
              <a:solidFill>
                <a:srgbClr val="F3F3F3"/>
              </a:solidFill>
              <a:latin typeface="Lato"/>
              <a:ea typeface="Lato"/>
              <a:cs typeface="Lato"/>
              <a:sym typeface="Lato"/>
            </a:endParaRPr>
          </a:p>
          <a:p>
            <a:pPr indent="-317500" lvl="0" marL="457200" rtl="0" algn="l">
              <a:lnSpc>
                <a:spcPct val="115000"/>
              </a:lnSpc>
              <a:spcBef>
                <a:spcPts val="0"/>
              </a:spcBef>
              <a:spcAft>
                <a:spcPts val="0"/>
              </a:spcAft>
              <a:buClr>
                <a:srgbClr val="F3F3F3"/>
              </a:buClr>
              <a:buSzPts val="1400"/>
              <a:buFont typeface="Roboto"/>
              <a:buChar char="●"/>
            </a:pPr>
            <a:r>
              <a:rPr b="1" lang="en" sz="1400" u="sng">
                <a:solidFill>
                  <a:srgbClr val="F3F3F3"/>
                </a:solidFill>
                <a:latin typeface="Lato"/>
                <a:ea typeface="Lato"/>
                <a:cs typeface="Lato"/>
                <a:sym typeface="Lato"/>
                <a:hlinkClick r:id="rId5"/>
              </a:rPr>
              <a:t>MusicVAE</a:t>
            </a:r>
            <a:r>
              <a:rPr lang="en" sz="1400">
                <a:solidFill>
                  <a:srgbClr val="F3F3F3"/>
                </a:solidFill>
                <a:latin typeface="Lato"/>
                <a:ea typeface="Lato"/>
                <a:cs typeface="Lato"/>
                <a:sym typeface="Lato"/>
              </a:rPr>
              <a:t> - generates brand new NoteSequences or interpolates between two sequences.</a:t>
            </a:r>
            <a:endParaRPr sz="1400">
              <a:solidFill>
                <a:srgbClr val="F3F3F3"/>
              </a:solidFill>
              <a:latin typeface="Lato"/>
              <a:ea typeface="Lato"/>
              <a:cs typeface="Lato"/>
              <a:sym typeface="Lato"/>
            </a:endParaRPr>
          </a:p>
          <a:p>
            <a:pPr indent="-317500" lvl="0" marL="457200" rtl="0" algn="l">
              <a:lnSpc>
                <a:spcPct val="115000"/>
              </a:lnSpc>
              <a:spcBef>
                <a:spcPts val="0"/>
              </a:spcBef>
              <a:spcAft>
                <a:spcPts val="0"/>
              </a:spcAft>
              <a:buClr>
                <a:srgbClr val="F3F3F3"/>
              </a:buClr>
              <a:buSzPts val="1400"/>
              <a:buFont typeface="Roboto"/>
              <a:buChar char="●"/>
            </a:pPr>
            <a:r>
              <a:rPr b="1" lang="en" sz="1400" u="sng">
                <a:solidFill>
                  <a:srgbClr val="F3F3F3"/>
                </a:solidFill>
                <a:latin typeface="Lato"/>
                <a:ea typeface="Lato"/>
                <a:cs typeface="Lato"/>
                <a:sym typeface="Lato"/>
                <a:hlinkClick r:id="rId6"/>
              </a:rPr>
              <a:t>Onsets and Frames</a:t>
            </a:r>
            <a:r>
              <a:rPr lang="en" sz="1400">
                <a:solidFill>
                  <a:srgbClr val="F3F3F3"/>
                </a:solidFill>
                <a:latin typeface="Lato"/>
                <a:ea typeface="Lato"/>
                <a:cs typeface="Lato"/>
                <a:sym typeface="Lato"/>
              </a:rPr>
              <a:t> -- transcribes piano audio</a:t>
            </a:r>
            <a:endParaRPr sz="1400">
              <a:solidFill>
                <a:srgbClr val="F3F3F3"/>
              </a:solidFill>
              <a:latin typeface="Lato"/>
              <a:ea typeface="Lato"/>
              <a:cs typeface="Lato"/>
              <a:sym typeface="Lato"/>
            </a:endParaRPr>
          </a:p>
          <a:p>
            <a:pPr indent="0" lvl="0" marL="0" rtl="0" algn="l">
              <a:spcBef>
                <a:spcPts val="600"/>
              </a:spcBef>
              <a:spcAft>
                <a:spcPts val="0"/>
              </a:spcAft>
              <a:buNone/>
            </a:pPr>
            <a:r>
              <a:t/>
            </a:r>
            <a:endParaRPr/>
          </a:p>
        </p:txBody>
      </p:sp>
      <p:grpSp>
        <p:nvGrpSpPr>
          <p:cNvPr id="585" name="Google Shape;585;p50"/>
          <p:cNvGrpSpPr/>
          <p:nvPr/>
        </p:nvGrpSpPr>
        <p:grpSpPr>
          <a:xfrm>
            <a:off x="571860" y="471162"/>
            <a:ext cx="319389" cy="457645"/>
            <a:chOff x="6718575" y="2318625"/>
            <a:chExt cx="256950" cy="407375"/>
          </a:xfrm>
        </p:grpSpPr>
        <p:sp>
          <p:nvSpPr>
            <p:cNvPr id="586" name="Google Shape;586;p50"/>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0"/>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0"/>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0"/>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0"/>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0"/>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0"/>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0"/>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50"/>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96" name="Shape 96"/>
        <p:cNvGrpSpPr/>
        <p:nvPr/>
      </p:nvGrpSpPr>
      <p:grpSpPr>
        <a:xfrm>
          <a:off x="0" y="0"/>
          <a:ext cx="0" cy="0"/>
          <a:chOff x="0" y="0"/>
          <a:chExt cx="0" cy="0"/>
        </a:xfrm>
      </p:grpSpPr>
      <p:sp>
        <p:nvSpPr>
          <p:cNvPr id="97" name="Google Shape;97;p15"/>
          <p:cNvSpPr txBox="1"/>
          <p:nvPr>
            <p:ph type="ctrTitle"/>
          </p:nvPr>
        </p:nvSpPr>
        <p:spPr>
          <a:xfrm>
            <a:off x="685800" y="1811950"/>
            <a:ext cx="49884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a:t>
            </a:r>
            <a:endParaRPr/>
          </a:p>
        </p:txBody>
      </p:sp>
      <p:grpSp>
        <p:nvGrpSpPr>
          <p:cNvPr id="98" name="Google Shape;98;p15"/>
          <p:cNvGrpSpPr/>
          <p:nvPr/>
        </p:nvGrpSpPr>
        <p:grpSpPr>
          <a:xfrm>
            <a:off x="795128" y="927910"/>
            <a:ext cx="548628" cy="530528"/>
            <a:chOff x="1247825" y="5001950"/>
            <a:chExt cx="443300" cy="428675"/>
          </a:xfrm>
        </p:grpSpPr>
        <p:sp>
          <p:nvSpPr>
            <p:cNvPr id="99" name="Google Shape;99;p15"/>
            <p:cNvSpPr/>
            <p:nvPr/>
          </p:nvSpPr>
          <p:spPr>
            <a:xfrm>
              <a:off x="1247825" y="5168175"/>
              <a:ext cx="373875" cy="221650"/>
            </a:xfrm>
            <a:custGeom>
              <a:rect b="b" l="l" r="r" t="t"/>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1275850" y="5209575"/>
              <a:ext cx="60900" cy="87075"/>
            </a:xfrm>
            <a:custGeom>
              <a:rect b="b" l="l" r="r" t="t"/>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1247825" y="5391625"/>
              <a:ext cx="443300" cy="39000"/>
            </a:xfrm>
            <a:custGeom>
              <a:rect b="b" l="l" r="r" t="t"/>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1454850" y="5001950"/>
              <a:ext cx="17075" cy="114475"/>
            </a:xfrm>
            <a:custGeom>
              <a:rect b="b" l="l" r="r" t="t"/>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1411025" y="5001950"/>
              <a:ext cx="17075" cy="114475"/>
            </a:xfrm>
            <a:custGeom>
              <a:rect b="b" l="l" r="r" t="t"/>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1498700" y="5001950"/>
              <a:ext cx="16450" cy="114475"/>
            </a:xfrm>
            <a:custGeom>
              <a:rect b="b" l="l" r="r" t="t"/>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51"/>
          <p:cNvSpPr txBox="1"/>
          <p:nvPr>
            <p:ph type="title"/>
          </p:nvPr>
        </p:nvSpPr>
        <p:spPr>
          <a:xfrm>
            <a:off x="1061275" y="471150"/>
            <a:ext cx="68094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Magenta library = RNN</a:t>
            </a:r>
            <a:endParaRPr sz="2800"/>
          </a:p>
        </p:txBody>
      </p:sp>
      <p:sp>
        <p:nvSpPr>
          <p:cNvPr id="600" name="Google Shape;600;p51"/>
          <p:cNvSpPr txBox="1"/>
          <p:nvPr>
            <p:ph idx="1" type="body"/>
          </p:nvPr>
        </p:nvSpPr>
        <p:spPr>
          <a:xfrm>
            <a:off x="932750" y="1252550"/>
            <a:ext cx="7531800" cy="3441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1100" u="sng">
                <a:solidFill>
                  <a:schemeClr val="hlink"/>
                </a:solidFill>
                <a:latin typeface="Arial"/>
                <a:ea typeface="Arial"/>
                <a:cs typeface="Arial"/>
                <a:sym typeface="Arial"/>
                <a:hlinkClick r:id="rId3"/>
              </a:rPr>
              <a:t>https://magenta.tensorflow.org/2016/06/10/recurrent-neural-network-generation-tutorial</a:t>
            </a:r>
            <a:endParaRPr/>
          </a:p>
          <a:p>
            <a:pPr indent="-381000" lvl="0" marL="457200" rtl="0" algn="l">
              <a:spcBef>
                <a:spcPts val="0"/>
              </a:spcBef>
              <a:spcAft>
                <a:spcPts val="0"/>
              </a:spcAft>
              <a:buSzPts val="2400"/>
              <a:buChar char="▫"/>
            </a:pPr>
            <a:r>
              <a:rPr lang="en"/>
              <a:t>The Magenta library uses data to learn a probability distribution over the next notes given all the previous notes. </a:t>
            </a:r>
            <a:endParaRPr/>
          </a:p>
          <a:p>
            <a:pPr indent="-381000" lvl="0" marL="457200" rtl="0" algn="l">
              <a:spcBef>
                <a:spcPts val="0"/>
              </a:spcBef>
              <a:spcAft>
                <a:spcPts val="0"/>
              </a:spcAft>
              <a:buSzPts val="2400"/>
              <a:buChar char="▫"/>
            </a:pPr>
            <a:r>
              <a:rPr lang="en"/>
              <a:t>Usually models to generate new things are unsupervised (samples but no labels), but this allows us to generate “labels”/”note names” from any dataset of music and nothing else</a:t>
            </a:r>
            <a:endParaRPr/>
          </a:p>
          <a:p>
            <a:pPr indent="-381000" lvl="0" marL="457200" rtl="0" algn="l">
              <a:spcBef>
                <a:spcPts val="0"/>
              </a:spcBef>
              <a:spcAft>
                <a:spcPts val="0"/>
              </a:spcAft>
              <a:buSzPts val="2400"/>
              <a:buChar char="▫"/>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Your audience will listen to you or read the content, but won’t do both. </a:t>
            </a:r>
            <a:endParaRPr/>
          </a:p>
        </p:txBody>
      </p:sp>
      <p:grpSp>
        <p:nvGrpSpPr>
          <p:cNvPr id="601" name="Google Shape;601;p51"/>
          <p:cNvGrpSpPr/>
          <p:nvPr/>
        </p:nvGrpSpPr>
        <p:grpSpPr>
          <a:xfrm>
            <a:off x="571860" y="471162"/>
            <a:ext cx="319389" cy="457645"/>
            <a:chOff x="6718575" y="2318625"/>
            <a:chExt cx="256950" cy="407375"/>
          </a:xfrm>
        </p:grpSpPr>
        <p:sp>
          <p:nvSpPr>
            <p:cNvPr id="602" name="Google Shape;602;p51"/>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1"/>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1"/>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1"/>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1"/>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51"/>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52"/>
          <p:cNvSpPr txBox="1"/>
          <p:nvPr>
            <p:ph type="title"/>
          </p:nvPr>
        </p:nvSpPr>
        <p:spPr>
          <a:xfrm>
            <a:off x="1061275" y="471150"/>
            <a:ext cx="68094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rPr>
              <a:t>Week 3: tips 4 how to train data</a:t>
            </a:r>
            <a:endParaRPr sz="2800">
              <a:solidFill>
                <a:schemeClr val="lt1"/>
              </a:solidFill>
            </a:endParaRPr>
          </a:p>
          <a:p>
            <a:pPr indent="0" lvl="0" marL="0" rtl="0" algn="l">
              <a:lnSpc>
                <a:spcPct val="115000"/>
              </a:lnSpc>
              <a:spcBef>
                <a:spcPts val="2400"/>
              </a:spcBef>
              <a:spcAft>
                <a:spcPts val="300"/>
              </a:spcAft>
              <a:buNone/>
            </a:pPr>
            <a:r>
              <a:t/>
            </a:r>
            <a:endParaRPr sz="2300">
              <a:solidFill>
                <a:srgbClr val="FFFFFF"/>
              </a:solidFill>
              <a:latin typeface="Roboto"/>
              <a:ea typeface="Roboto"/>
              <a:cs typeface="Roboto"/>
              <a:sym typeface="Roboto"/>
            </a:endParaRPr>
          </a:p>
        </p:txBody>
      </p:sp>
      <p:sp>
        <p:nvSpPr>
          <p:cNvPr id="616" name="Google Shape;616;p52"/>
          <p:cNvSpPr txBox="1"/>
          <p:nvPr>
            <p:ph idx="1" type="body"/>
          </p:nvPr>
        </p:nvSpPr>
        <p:spPr>
          <a:xfrm>
            <a:off x="700075" y="1101450"/>
            <a:ext cx="7531800" cy="38910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n" sz="1800">
                <a:solidFill>
                  <a:srgbClr val="FFFFFF"/>
                </a:solidFill>
                <a:latin typeface="Roboto"/>
                <a:ea typeface="Roboto"/>
                <a:cs typeface="Roboto"/>
                <a:sym typeface="Roboto"/>
              </a:rPr>
              <a:t>As with any ML model, there will be certain settings you can adjust that might yield better results. With Melody RNN, you can configure </a:t>
            </a:r>
            <a:r>
              <a:rPr b="1" lang="en" sz="1800">
                <a:solidFill>
                  <a:srgbClr val="FFFFFF"/>
                </a:solidFill>
                <a:latin typeface="Roboto"/>
                <a:ea typeface="Roboto"/>
                <a:cs typeface="Roboto"/>
                <a:sym typeface="Roboto"/>
              </a:rPr>
              <a:t>the number of steps</a:t>
            </a:r>
            <a:r>
              <a:rPr lang="en" sz="1800">
                <a:solidFill>
                  <a:srgbClr val="FFFFFF"/>
                </a:solidFill>
                <a:latin typeface="Roboto"/>
                <a:ea typeface="Roboto"/>
                <a:cs typeface="Roboto"/>
                <a:sym typeface="Roboto"/>
              </a:rPr>
              <a:t> the new sequence will be, as well as the </a:t>
            </a:r>
            <a:r>
              <a:rPr b="1" lang="en" sz="1800">
                <a:solidFill>
                  <a:srgbClr val="FFFFFF"/>
                </a:solidFill>
                <a:latin typeface="Roboto"/>
                <a:ea typeface="Roboto"/>
                <a:cs typeface="Roboto"/>
                <a:sym typeface="Roboto"/>
              </a:rPr>
              <a:t>temperature</a:t>
            </a:r>
            <a:r>
              <a:rPr lang="en" sz="1800">
                <a:solidFill>
                  <a:srgbClr val="FFFFFF"/>
                </a:solidFill>
                <a:latin typeface="Roboto"/>
                <a:ea typeface="Roboto"/>
                <a:cs typeface="Roboto"/>
                <a:sym typeface="Roboto"/>
              </a:rPr>
              <a:t> of the result -- the higher the temperature, the more random (and less like the input) your sequence will be. You can play around with these values and see how the resulting sequences are different:</a:t>
            </a:r>
            <a:endParaRPr sz="1800">
              <a:solidFill>
                <a:srgbClr val="FFFFFF"/>
              </a:solidFill>
              <a:latin typeface="Roboto"/>
              <a:ea typeface="Roboto"/>
              <a:cs typeface="Roboto"/>
              <a:sym typeface="Roboto"/>
            </a:endParaRPr>
          </a:p>
          <a:p>
            <a:pPr indent="0" lvl="0" marL="0" rtl="0" algn="l">
              <a:lnSpc>
                <a:spcPct val="115000"/>
              </a:lnSpc>
              <a:spcBef>
                <a:spcPts val="500"/>
              </a:spcBef>
              <a:spcAft>
                <a:spcPts val="0"/>
              </a:spcAft>
              <a:buClr>
                <a:schemeClr val="dk1"/>
              </a:buClr>
              <a:buSzPts val="1100"/>
              <a:buFont typeface="Arial"/>
              <a:buNone/>
            </a:pPr>
            <a:r>
              <a:rPr lang="en" sz="1800">
                <a:solidFill>
                  <a:srgbClr val="FFFFFF"/>
                </a:solidFill>
                <a:latin typeface="Roboto"/>
                <a:ea typeface="Roboto"/>
                <a:cs typeface="Roboto"/>
                <a:sym typeface="Roboto"/>
              </a:rPr>
              <a:t>The file doesn't need to be monophonic, but it does need to have at least 1 track that is monophonic so our melody extractor can find something that looks like a melody. There's a bit more information about how this works here:</a:t>
            </a:r>
            <a:endParaRPr sz="1800">
              <a:solidFill>
                <a:srgbClr val="FFFFFF"/>
              </a:solidFill>
              <a:latin typeface="Roboto"/>
              <a:ea typeface="Roboto"/>
              <a:cs typeface="Roboto"/>
              <a:sym typeface="Roboto"/>
            </a:endParaRPr>
          </a:p>
          <a:p>
            <a:pPr indent="0" lvl="0" marL="0" rtl="0" algn="l">
              <a:spcBef>
                <a:spcPts val="600"/>
              </a:spcBef>
              <a:spcAft>
                <a:spcPts val="0"/>
              </a:spcAft>
              <a:buNone/>
            </a:pPr>
            <a:r>
              <a:t/>
            </a:r>
            <a:endParaRPr sz="1400">
              <a:solidFill>
                <a:srgbClr val="F3F3F3"/>
              </a:solidFill>
              <a:latin typeface="Lato"/>
              <a:ea typeface="Lato"/>
              <a:cs typeface="Lato"/>
              <a:sym typeface="Lato"/>
            </a:endParaRPr>
          </a:p>
        </p:txBody>
      </p:sp>
      <p:grpSp>
        <p:nvGrpSpPr>
          <p:cNvPr id="617" name="Google Shape;617;p52"/>
          <p:cNvGrpSpPr/>
          <p:nvPr/>
        </p:nvGrpSpPr>
        <p:grpSpPr>
          <a:xfrm>
            <a:off x="571860" y="471162"/>
            <a:ext cx="319389" cy="457645"/>
            <a:chOff x="6718575" y="2318625"/>
            <a:chExt cx="256950" cy="407375"/>
          </a:xfrm>
        </p:grpSpPr>
        <p:sp>
          <p:nvSpPr>
            <p:cNvPr id="618" name="Google Shape;618;p5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52"/>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53"/>
          <p:cNvSpPr txBox="1"/>
          <p:nvPr>
            <p:ph type="title"/>
          </p:nvPr>
        </p:nvSpPr>
        <p:spPr>
          <a:xfrm>
            <a:off x="1061275" y="471150"/>
            <a:ext cx="68094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rPr>
              <a:t>Week 3: Steps</a:t>
            </a:r>
            <a:endParaRPr sz="2800">
              <a:solidFill>
                <a:schemeClr val="lt1"/>
              </a:solidFill>
            </a:endParaRPr>
          </a:p>
          <a:p>
            <a:pPr indent="0" lvl="0" marL="0" rtl="0" algn="l">
              <a:lnSpc>
                <a:spcPct val="115000"/>
              </a:lnSpc>
              <a:spcBef>
                <a:spcPts val="2400"/>
              </a:spcBef>
              <a:spcAft>
                <a:spcPts val="300"/>
              </a:spcAft>
              <a:buClr>
                <a:schemeClr val="dk1"/>
              </a:buClr>
              <a:buSzPts val="1100"/>
              <a:buFont typeface="Arial"/>
              <a:buNone/>
            </a:pPr>
            <a:r>
              <a:t/>
            </a:r>
            <a:endParaRPr sz="2300">
              <a:solidFill>
                <a:srgbClr val="FFFFFF"/>
              </a:solidFill>
              <a:latin typeface="Roboto"/>
              <a:ea typeface="Roboto"/>
              <a:cs typeface="Roboto"/>
              <a:sym typeface="Roboto"/>
            </a:endParaRPr>
          </a:p>
        </p:txBody>
      </p:sp>
      <p:sp>
        <p:nvSpPr>
          <p:cNvPr id="632" name="Google Shape;632;p53"/>
          <p:cNvSpPr txBox="1"/>
          <p:nvPr>
            <p:ph idx="1" type="body"/>
          </p:nvPr>
        </p:nvSpPr>
        <p:spPr>
          <a:xfrm>
            <a:off x="700075" y="1101450"/>
            <a:ext cx="7531800" cy="38910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800">
                <a:solidFill>
                  <a:srgbClr val="F3F3F3"/>
                </a:solidFill>
                <a:latin typeface="Lato"/>
                <a:ea typeface="Lato"/>
                <a:cs typeface="Lato"/>
                <a:sym typeface="Lato"/>
              </a:rPr>
              <a:t>Now that we know how to use NoteSequences, adding some basic Machine Learning is a continuation of that. The pattern for using any of these models is:</a:t>
            </a:r>
            <a:endParaRPr sz="1800">
              <a:solidFill>
                <a:srgbClr val="F3F3F3"/>
              </a:solidFill>
              <a:latin typeface="Lato"/>
              <a:ea typeface="Lato"/>
              <a:cs typeface="Lato"/>
              <a:sym typeface="Lato"/>
            </a:endParaRPr>
          </a:p>
          <a:p>
            <a:pPr indent="-342900" lvl="0" marL="457200" rtl="0" algn="l">
              <a:lnSpc>
                <a:spcPct val="115000"/>
              </a:lnSpc>
              <a:spcBef>
                <a:spcPts val="500"/>
              </a:spcBef>
              <a:spcAft>
                <a:spcPts val="0"/>
              </a:spcAft>
              <a:buClr>
                <a:srgbClr val="F3F3F3"/>
              </a:buClr>
              <a:buSzPts val="1800"/>
              <a:buFont typeface="Lato"/>
              <a:buChar char="●"/>
            </a:pPr>
            <a:r>
              <a:rPr lang="en" sz="1800">
                <a:solidFill>
                  <a:srgbClr val="F3F3F3"/>
                </a:solidFill>
                <a:latin typeface="Lato"/>
                <a:ea typeface="Lato"/>
                <a:cs typeface="Lato"/>
                <a:sym typeface="Lato"/>
              </a:rPr>
              <a:t>Load magenta.music (which we already know how to do)</a:t>
            </a:r>
            <a:endParaRPr sz="1800">
              <a:solidFill>
                <a:srgbClr val="F3F3F3"/>
              </a:solidFill>
              <a:latin typeface="Lato"/>
              <a:ea typeface="Lato"/>
              <a:cs typeface="Lato"/>
              <a:sym typeface="Lato"/>
            </a:endParaRPr>
          </a:p>
          <a:p>
            <a:pPr indent="-342900" lvl="0" marL="457200" rtl="0" algn="l">
              <a:lnSpc>
                <a:spcPct val="115000"/>
              </a:lnSpc>
              <a:spcBef>
                <a:spcPts val="0"/>
              </a:spcBef>
              <a:spcAft>
                <a:spcPts val="0"/>
              </a:spcAft>
              <a:buClr>
                <a:srgbClr val="F3F3F3"/>
              </a:buClr>
              <a:buSzPts val="1800"/>
              <a:buFont typeface="Lato"/>
              <a:buChar char="●"/>
            </a:pPr>
            <a:r>
              <a:rPr lang="en" sz="1800">
                <a:solidFill>
                  <a:srgbClr val="F3F3F3"/>
                </a:solidFill>
                <a:latin typeface="Lato"/>
                <a:ea typeface="Lato"/>
                <a:cs typeface="Lato"/>
                <a:sym typeface="Lato"/>
              </a:rPr>
              <a:t>Create a model from a downloaded checkpoint (i.e. where the weights, or the encoding, of the model lives)</a:t>
            </a:r>
            <a:endParaRPr sz="1800">
              <a:solidFill>
                <a:srgbClr val="F3F3F3"/>
              </a:solidFill>
              <a:latin typeface="Lato"/>
              <a:ea typeface="Lato"/>
              <a:cs typeface="Lato"/>
              <a:sym typeface="Lato"/>
            </a:endParaRPr>
          </a:p>
          <a:p>
            <a:pPr indent="-342900" lvl="0" marL="457200" rtl="0" algn="l">
              <a:lnSpc>
                <a:spcPct val="115000"/>
              </a:lnSpc>
              <a:spcBef>
                <a:spcPts val="0"/>
              </a:spcBef>
              <a:spcAft>
                <a:spcPts val="0"/>
              </a:spcAft>
              <a:buClr>
                <a:srgbClr val="F3F3F3"/>
              </a:buClr>
              <a:buSzPts val="1800"/>
              <a:buFont typeface="Lato"/>
              <a:buChar char="●"/>
            </a:pPr>
            <a:r>
              <a:rPr lang="en" sz="1800">
                <a:solidFill>
                  <a:srgbClr val="F3F3F3"/>
                </a:solidFill>
                <a:latin typeface="Lato"/>
                <a:ea typeface="Lato"/>
                <a:cs typeface="Lato"/>
                <a:sym typeface="Lato"/>
              </a:rPr>
              <a:t>Ask the model to do something.</a:t>
            </a:r>
            <a:endParaRPr sz="1800">
              <a:solidFill>
                <a:srgbClr val="F3F3F3"/>
              </a:solidFill>
              <a:latin typeface="Lato"/>
              <a:ea typeface="Lato"/>
              <a:cs typeface="Lato"/>
              <a:sym typeface="Lato"/>
            </a:endParaRPr>
          </a:p>
          <a:p>
            <a:pPr indent="-298450" lvl="0" marL="457200" rtl="0" algn="l">
              <a:spcBef>
                <a:spcPts val="0"/>
              </a:spcBef>
              <a:spcAft>
                <a:spcPts val="0"/>
              </a:spcAft>
              <a:buSzPts val="1100"/>
              <a:buFont typeface="Arial"/>
              <a:buChar char="▫"/>
            </a:pPr>
            <a:r>
              <a:t/>
            </a:r>
            <a:endParaRPr/>
          </a:p>
        </p:txBody>
      </p:sp>
      <p:grpSp>
        <p:nvGrpSpPr>
          <p:cNvPr id="633" name="Google Shape;633;p53"/>
          <p:cNvGrpSpPr/>
          <p:nvPr/>
        </p:nvGrpSpPr>
        <p:grpSpPr>
          <a:xfrm>
            <a:off x="571860" y="471162"/>
            <a:ext cx="319389" cy="457645"/>
            <a:chOff x="6718575" y="2318625"/>
            <a:chExt cx="256950" cy="407375"/>
          </a:xfrm>
        </p:grpSpPr>
        <p:sp>
          <p:nvSpPr>
            <p:cNvPr id="634" name="Google Shape;634;p5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53"/>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54"/>
          <p:cNvSpPr txBox="1"/>
          <p:nvPr>
            <p:ph type="title"/>
          </p:nvPr>
        </p:nvSpPr>
        <p:spPr>
          <a:xfrm>
            <a:off x="1061275" y="471150"/>
            <a:ext cx="68094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rPr>
              <a:t>Week 3: Steps continued</a:t>
            </a:r>
            <a:endParaRPr sz="2800">
              <a:solidFill>
                <a:schemeClr val="lt1"/>
              </a:solidFill>
            </a:endParaRPr>
          </a:p>
          <a:p>
            <a:pPr indent="0" lvl="0" marL="0" rtl="0" algn="l">
              <a:lnSpc>
                <a:spcPct val="115000"/>
              </a:lnSpc>
              <a:spcBef>
                <a:spcPts val="2400"/>
              </a:spcBef>
              <a:spcAft>
                <a:spcPts val="300"/>
              </a:spcAft>
              <a:buNone/>
            </a:pPr>
            <a:r>
              <a:t/>
            </a:r>
            <a:endParaRPr sz="2300">
              <a:solidFill>
                <a:srgbClr val="FFFFFF"/>
              </a:solidFill>
              <a:latin typeface="Roboto"/>
              <a:ea typeface="Roboto"/>
              <a:cs typeface="Roboto"/>
              <a:sym typeface="Roboto"/>
            </a:endParaRPr>
          </a:p>
        </p:txBody>
      </p:sp>
      <p:sp>
        <p:nvSpPr>
          <p:cNvPr id="648" name="Google Shape;648;p54"/>
          <p:cNvSpPr txBox="1"/>
          <p:nvPr>
            <p:ph idx="1" type="body"/>
          </p:nvPr>
        </p:nvSpPr>
        <p:spPr>
          <a:xfrm>
            <a:off x="700075" y="1101450"/>
            <a:ext cx="7531800" cy="38910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AutoNum type="arabicPeriod"/>
            </a:pPr>
            <a:r>
              <a:rPr lang="en" sz="1800">
                <a:solidFill>
                  <a:srgbClr val="F3F3F3"/>
                </a:solidFill>
                <a:latin typeface="Lato"/>
                <a:ea typeface="Lato"/>
                <a:cs typeface="Lato"/>
                <a:sym typeface="Lato"/>
              </a:rPr>
              <a:t>Intialize model: melody RNN sequence generator </a:t>
            </a:r>
            <a:endParaRPr sz="1800">
              <a:solidFill>
                <a:srgbClr val="F3F3F3"/>
              </a:solidFill>
              <a:latin typeface="Lato"/>
              <a:ea typeface="Lato"/>
              <a:cs typeface="Lato"/>
              <a:sym typeface="Lato"/>
            </a:endParaRPr>
          </a:p>
          <a:p>
            <a:pPr indent="-342900" lvl="1" marL="914400" rtl="0" algn="l">
              <a:spcBef>
                <a:spcPts val="0"/>
              </a:spcBef>
              <a:spcAft>
                <a:spcPts val="0"/>
              </a:spcAft>
              <a:buClr>
                <a:srgbClr val="F3F3F3"/>
              </a:buClr>
              <a:buSzPts val="1800"/>
              <a:buFont typeface="Lato"/>
              <a:buAutoNum type="alphaLcPeriod"/>
            </a:pPr>
            <a:r>
              <a:rPr lang="en" sz="1800">
                <a:solidFill>
                  <a:srgbClr val="F3F3F3"/>
                </a:solidFill>
                <a:latin typeface="Lato"/>
                <a:ea typeface="Lato"/>
                <a:cs typeface="Lato"/>
                <a:sym typeface="Lato"/>
              </a:rPr>
              <a:t>You’ll ['basic_rnn'](checkpoint=None, bundle=bundle)</a:t>
            </a:r>
            <a:endParaRPr sz="1800">
              <a:solidFill>
                <a:srgbClr val="F3F3F3"/>
              </a:solidFill>
              <a:latin typeface="Lato"/>
              <a:ea typeface="Lato"/>
              <a:cs typeface="Lato"/>
              <a:sym typeface="Lato"/>
            </a:endParaRPr>
          </a:p>
          <a:p>
            <a:pPr indent="-342900" lvl="0" marL="457200" rtl="0" algn="l">
              <a:spcBef>
                <a:spcPts val="0"/>
              </a:spcBef>
              <a:spcAft>
                <a:spcPts val="0"/>
              </a:spcAft>
              <a:buClr>
                <a:srgbClr val="F3F3F3"/>
              </a:buClr>
              <a:buSzPts val="1800"/>
              <a:buFont typeface="Lato"/>
              <a:buAutoNum type="arabicPeriod"/>
            </a:pPr>
            <a:r>
              <a:rPr lang="en" sz="1800">
                <a:solidFill>
                  <a:srgbClr val="F3F3F3"/>
                </a:solidFill>
                <a:latin typeface="Lato"/>
                <a:ea typeface="Lato"/>
                <a:cs typeface="Lato"/>
                <a:sym typeface="Lato"/>
              </a:rPr>
              <a:t>Train your model with:</a:t>
            </a:r>
            <a:endParaRPr sz="1800">
              <a:solidFill>
                <a:srgbClr val="F3F3F3"/>
              </a:solidFill>
              <a:latin typeface="Lato"/>
              <a:ea typeface="Lato"/>
              <a:cs typeface="Lato"/>
              <a:sym typeface="Lato"/>
            </a:endParaRPr>
          </a:p>
          <a:p>
            <a:pPr indent="-342900" lvl="1" marL="914400" rtl="0" algn="l">
              <a:spcBef>
                <a:spcPts val="0"/>
              </a:spcBef>
              <a:spcAft>
                <a:spcPts val="0"/>
              </a:spcAft>
              <a:buClr>
                <a:srgbClr val="F3F3F3"/>
              </a:buClr>
              <a:buSzPts val="1800"/>
              <a:buFont typeface="Lato"/>
              <a:buAutoNum type="alphaLcPeriod"/>
            </a:pPr>
            <a:r>
              <a:rPr lang="en" sz="1800">
                <a:solidFill>
                  <a:srgbClr val="F3F3F3"/>
                </a:solidFill>
                <a:latin typeface="Lato"/>
                <a:ea typeface="Lato"/>
                <a:cs typeface="Lato"/>
                <a:sym typeface="Lato"/>
              </a:rPr>
              <a:t>sequence = melody_rnn.generate(input_sequence, generator_options)</a:t>
            </a:r>
            <a:endParaRPr sz="1800">
              <a:solidFill>
                <a:srgbClr val="F3F3F3"/>
              </a:solidFill>
              <a:latin typeface="Lato"/>
              <a:ea typeface="Lato"/>
              <a:cs typeface="Lato"/>
              <a:sym typeface="Lato"/>
            </a:endParaRPr>
          </a:p>
          <a:p>
            <a:pPr indent="-342900" lvl="1" marL="914400" rtl="0" algn="l">
              <a:spcBef>
                <a:spcPts val="0"/>
              </a:spcBef>
              <a:spcAft>
                <a:spcPts val="0"/>
              </a:spcAft>
              <a:buClr>
                <a:srgbClr val="F3F3F3"/>
              </a:buClr>
              <a:buSzPts val="1800"/>
              <a:buFont typeface="Lato"/>
              <a:buAutoNum type="alphaLcPeriod"/>
            </a:pPr>
            <a:r>
              <a:rPr lang="en" sz="1800">
                <a:solidFill>
                  <a:srgbClr val="F3F3F3"/>
                </a:solidFill>
                <a:latin typeface="Lato"/>
                <a:ea typeface="Lato"/>
                <a:cs typeface="Lato"/>
                <a:sym typeface="Lato"/>
              </a:rPr>
              <a:t>Try to figure out what “input_sequence” and “generator_options” should be. </a:t>
            </a:r>
            <a:endParaRPr sz="1800">
              <a:solidFill>
                <a:srgbClr val="F3F3F3"/>
              </a:solidFill>
              <a:latin typeface="Lato"/>
              <a:ea typeface="Lato"/>
              <a:cs typeface="Lato"/>
              <a:sym typeface="Lato"/>
            </a:endParaRPr>
          </a:p>
          <a:p>
            <a:pPr indent="-342900" lvl="0" marL="457200" rtl="0" algn="l">
              <a:spcBef>
                <a:spcPts val="0"/>
              </a:spcBef>
              <a:spcAft>
                <a:spcPts val="0"/>
              </a:spcAft>
              <a:buClr>
                <a:srgbClr val="F3F3F3"/>
              </a:buClr>
              <a:buSzPts val="1800"/>
              <a:buFont typeface="Lato"/>
              <a:buAutoNum type="arabicPeriod"/>
            </a:pPr>
            <a:r>
              <a:rPr lang="en" sz="1800">
                <a:solidFill>
                  <a:srgbClr val="F3F3F3"/>
                </a:solidFill>
                <a:latin typeface="Lato"/>
                <a:ea typeface="Lato"/>
                <a:cs typeface="Lato"/>
                <a:sym typeface="Lato"/>
              </a:rPr>
              <a:t>Visualize your model with</a:t>
            </a:r>
            <a:endParaRPr sz="1800">
              <a:solidFill>
                <a:srgbClr val="F3F3F3"/>
              </a:solidFill>
              <a:latin typeface="Lato"/>
              <a:ea typeface="Lato"/>
              <a:cs typeface="Lato"/>
              <a:sym typeface="Lato"/>
            </a:endParaRPr>
          </a:p>
          <a:p>
            <a:pPr indent="-342900" lvl="1" marL="914400" rtl="0" algn="l">
              <a:spcBef>
                <a:spcPts val="0"/>
              </a:spcBef>
              <a:spcAft>
                <a:spcPts val="0"/>
              </a:spcAft>
              <a:buClr>
                <a:srgbClr val="F3F3F3"/>
              </a:buClr>
              <a:buSzPts val="1800"/>
              <a:buFont typeface="Lato"/>
              <a:buAutoNum type="alphaLcPeriod"/>
            </a:pPr>
            <a:r>
              <a:rPr lang="en" sz="1800">
                <a:solidFill>
                  <a:srgbClr val="F3F3F3"/>
                </a:solidFill>
                <a:latin typeface="Lato"/>
                <a:ea typeface="Lato"/>
                <a:cs typeface="Lato"/>
                <a:sym typeface="Lato"/>
              </a:rPr>
              <a:t>mm.plot_sequence(sequence)</a:t>
            </a:r>
            <a:endParaRPr sz="1800">
              <a:solidFill>
                <a:srgbClr val="F3F3F3"/>
              </a:solidFill>
              <a:latin typeface="Lato"/>
              <a:ea typeface="Lato"/>
              <a:cs typeface="Lato"/>
              <a:sym typeface="Lato"/>
            </a:endParaRPr>
          </a:p>
          <a:p>
            <a:pPr indent="-342900" lvl="1" marL="914400" rtl="0" algn="l">
              <a:spcBef>
                <a:spcPts val="0"/>
              </a:spcBef>
              <a:spcAft>
                <a:spcPts val="0"/>
              </a:spcAft>
              <a:buClr>
                <a:srgbClr val="F3F3F3"/>
              </a:buClr>
              <a:buSzPts val="1800"/>
              <a:buFont typeface="Lato"/>
              <a:buAutoNum type="alphaLcPeriod"/>
            </a:pPr>
            <a:r>
              <a:rPr lang="en" sz="1800">
                <a:solidFill>
                  <a:srgbClr val="F3F3F3"/>
                </a:solidFill>
                <a:latin typeface="Lato"/>
                <a:ea typeface="Lato"/>
                <a:cs typeface="Lato"/>
                <a:sym typeface="Lato"/>
              </a:rPr>
              <a:t>mm.play_sequence(sequence, synth=mm.fluidsynth)</a:t>
            </a:r>
            <a:endParaRPr sz="1800">
              <a:solidFill>
                <a:srgbClr val="F3F3F3"/>
              </a:solidFill>
              <a:latin typeface="Lato"/>
              <a:ea typeface="Lato"/>
              <a:cs typeface="Lato"/>
              <a:sym typeface="Lato"/>
            </a:endParaRPr>
          </a:p>
          <a:p>
            <a:pPr indent="-342900" lvl="0" marL="457200" rtl="0" algn="l">
              <a:spcBef>
                <a:spcPts val="0"/>
              </a:spcBef>
              <a:spcAft>
                <a:spcPts val="0"/>
              </a:spcAft>
              <a:buClr>
                <a:srgbClr val="F3F3F3"/>
              </a:buClr>
              <a:buSzPts val="1800"/>
              <a:buFont typeface="Lato"/>
              <a:buAutoNum type="arabicPeriod"/>
            </a:pPr>
            <a:r>
              <a:t/>
            </a:r>
            <a:endParaRPr sz="1800">
              <a:solidFill>
                <a:srgbClr val="F3F3F3"/>
              </a:solidFill>
              <a:latin typeface="Lato"/>
              <a:ea typeface="Lato"/>
              <a:cs typeface="Lato"/>
              <a:sym typeface="Lato"/>
            </a:endParaRPr>
          </a:p>
          <a:p>
            <a:pPr indent="-342900" lvl="0" marL="457200" rtl="0" algn="l">
              <a:spcBef>
                <a:spcPts val="0"/>
              </a:spcBef>
              <a:spcAft>
                <a:spcPts val="0"/>
              </a:spcAft>
              <a:buClr>
                <a:srgbClr val="F3F3F3"/>
              </a:buClr>
              <a:buSzPts val="1800"/>
              <a:buFont typeface="Lato"/>
              <a:buAutoNum type="arabicPeriod"/>
            </a:pPr>
            <a:r>
              <a:t/>
            </a:r>
            <a:endParaRPr sz="1800">
              <a:solidFill>
                <a:srgbClr val="F3F3F3"/>
              </a:solidFill>
              <a:latin typeface="Lato"/>
              <a:ea typeface="Lato"/>
              <a:cs typeface="Lato"/>
              <a:sym typeface="Lato"/>
            </a:endParaRPr>
          </a:p>
        </p:txBody>
      </p:sp>
      <p:grpSp>
        <p:nvGrpSpPr>
          <p:cNvPr id="649" name="Google Shape;649;p54"/>
          <p:cNvGrpSpPr/>
          <p:nvPr/>
        </p:nvGrpSpPr>
        <p:grpSpPr>
          <a:xfrm>
            <a:off x="571860" y="471162"/>
            <a:ext cx="319389" cy="457645"/>
            <a:chOff x="6718575" y="2318625"/>
            <a:chExt cx="256950" cy="407375"/>
          </a:xfrm>
        </p:grpSpPr>
        <p:sp>
          <p:nvSpPr>
            <p:cNvPr id="650" name="Google Shape;650;p5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5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chemeClr val="accent4"/>
        </a:solidFill>
      </p:bgPr>
    </p:bg>
    <p:spTree>
      <p:nvGrpSpPr>
        <p:cNvPr id="662" name="Shape 662"/>
        <p:cNvGrpSpPr/>
        <p:nvPr/>
      </p:nvGrpSpPr>
      <p:grpSpPr>
        <a:xfrm>
          <a:off x="0" y="0"/>
          <a:ext cx="0" cy="0"/>
          <a:chOff x="0" y="0"/>
          <a:chExt cx="0" cy="0"/>
        </a:xfrm>
      </p:grpSpPr>
      <p:sp>
        <p:nvSpPr>
          <p:cNvPr id="663" name="Google Shape;663;p55"/>
          <p:cNvSpPr txBox="1"/>
          <p:nvPr>
            <p:ph type="ctrTitle"/>
          </p:nvPr>
        </p:nvSpPr>
        <p:spPr>
          <a:xfrm>
            <a:off x="685800" y="1811950"/>
            <a:ext cx="49884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664" name="Google Shape;664;p55"/>
          <p:cNvSpPr txBox="1"/>
          <p:nvPr>
            <p:ph idx="1" type="subTitle"/>
          </p:nvPr>
        </p:nvSpPr>
        <p:spPr>
          <a:xfrm>
            <a:off x="685800" y="3068650"/>
            <a:ext cx="4988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Jupyter Notebook if there is time….</a:t>
            </a:r>
            <a:endParaRPr/>
          </a:p>
        </p:txBody>
      </p:sp>
      <p:grpSp>
        <p:nvGrpSpPr>
          <p:cNvPr id="665" name="Google Shape;665;p55"/>
          <p:cNvGrpSpPr/>
          <p:nvPr/>
        </p:nvGrpSpPr>
        <p:grpSpPr>
          <a:xfrm>
            <a:off x="795720" y="1124550"/>
            <a:ext cx="714668" cy="488805"/>
            <a:chOff x="5247525" y="3007275"/>
            <a:chExt cx="517575" cy="384825"/>
          </a:xfrm>
        </p:grpSpPr>
        <p:sp>
          <p:nvSpPr>
            <p:cNvPr id="666" name="Google Shape;666;p55"/>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5"/>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671" name="Shape 671"/>
        <p:cNvGrpSpPr/>
        <p:nvPr/>
      </p:nvGrpSpPr>
      <p:grpSpPr>
        <a:xfrm>
          <a:off x="0" y="0"/>
          <a:ext cx="0" cy="0"/>
          <a:chOff x="0" y="0"/>
          <a:chExt cx="0" cy="0"/>
        </a:xfrm>
      </p:grpSpPr>
      <p:sp>
        <p:nvSpPr>
          <p:cNvPr id="672" name="Google Shape;672;p56"/>
          <p:cNvSpPr txBox="1"/>
          <p:nvPr>
            <p:ph type="title"/>
          </p:nvPr>
        </p:nvSpPr>
        <p:spPr>
          <a:xfrm>
            <a:off x="1150100" y="382050"/>
            <a:ext cx="25719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Summary</a:t>
            </a:r>
            <a:endParaRPr sz="3600"/>
          </a:p>
        </p:txBody>
      </p:sp>
      <p:sp>
        <p:nvSpPr>
          <p:cNvPr id="673" name="Google Shape;673;p56"/>
          <p:cNvSpPr txBox="1"/>
          <p:nvPr>
            <p:ph idx="4294967295" type="body"/>
          </p:nvPr>
        </p:nvSpPr>
        <p:spPr>
          <a:xfrm>
            <a:off x="560075" y="1168875"/>
            <a:ext cx="3569100" cy="1770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What we did this week</a:t>
            </a:r>
            <a:endParaRPr/>
          </a:p>
          <a:p>
            <a:pPr indent="-342900" lvl="0" marL="457200" rtl="0" algn="l">
              <a:spcBef>
                <a:spcPts val="600"/>
              </a:spcBef>
              <a:spcAft>
                <a:spcPts val="0"/>
              </a:spcAft>
              <a:buSzPts val="1800"/>
              <a:buChar char="▫"/>
            </a:pPr>
            <a:r>
              <a:rPr lang="en" sz="1800"/>
              <a:t>Neural nets</a:t>
            </a:r>
            <a:endParaRPr sz="1800"/>
          </a:p>
          <a:p>
            <a:pPr indent="-342900" lvl="0" marL="457200" rtl="0" algn="l">
              <a:spcBef>
                <a:spcPts val="0"/>
              </a:spcBef>
              <a:spcAft>
                <a:spcPts val="0"/>
              </a:spcAft>
              <a:buSzPts val="1800"/>
              <a:buChar char="▫"/>
            </a:pPr>
            <a:r>
              <a:rPr lang="en" sz="1800"/>
              <a:t>LTSM</a:t>
            </a:r>
            <a:endParaRPr sz="1800"/>
          </a:p>
          <a:p>
            <a:pPr indent="0" lvl="0" marL="0" rtl="0" algn="l">
              <a:spcBef>
                <a:spcPts val="600"/>
              </a:spcBef>
              <a:spcAft>
                <a:spcPts val="0"/>
              </a:spcAft>
              <a:buNone/>
            </a:pPr>
            <a:r>
              <a:t/>
            </a:r>
            <a:endParaRPr sz="1000"/>
          </a:p>
        </p:txBody>
      </p:sp>
      <p:sp>
        <p:nvSpPr>
          <p:cNvPr id="674" name="Google Shape;674;p56"/>
          <p:cNvSpPr txBox="1"/>
          <p:nvPr>
            <p:ph idx="4294967295" type="body"/>
          </p:nvPr>
        </p:nvSpPr>
        <p:spPr>
          <a:xfrm>
            <a:off x="4592725" y="1183575"/>
            <a:ext cx="4113900" cy="174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What you need to do next</a:t>
            </a:r>
            <a:endParaRPr/>
          </a:p>
          <a:p>
            <a:pPr indent="-342900" lvl="0" marL="457200" rtl="0" algn="l">
              <a:spcBef>
                <a:spcPts val="600"/>
              </a:spcBef>
              <a:spcAft>
                <a:spcPts val="0"/>
              </a:spcAft>
              <a:buSzPts val="1800"/>
              <a:buChar char="▫"/>
            </a:pPr>
            <a:r>
              <a:rPr lang="en" sz="1800"/>
              <a:t>Train that model!</a:t>
            </a:r>
            <a:endParaRPr sz="1800"/>
          </a:p>
        </p:txBody>
      </p:sp>
      <p:sp>
        <p:nvSpPr>
          <p:cNvPr id="675" name="Google Shape;675;p56"/>
          <p:cNvSpPr txBox="1"/>
          <p:nvPr>
            <p:ph idx="4294967295" type="body"/>
          </p:nvPr>
        </p:nvSpPr>
        <p:spPr>
          <a:xfrm>
            <a:off x="517350" y="3438450"/>
            <a:ext cx="7789500" cy="8265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b="1" lang="en" sz="1400"/>
              <a:t>Resources</a:t>
            </a:r>
            <a:endParaRPr b="1" sz="1400"/>
          </a:p>
          <a:p>
            <a:pPr indent="0" lvl="0" marL="0" rtl="0" algn="ctr">
              <a:spcBef>
                <a:spcPts val="1000"/>
              </a:spcBef>
              <a:spcAft>
                <a:spcPts val="0"/>
              </a:spcAft>
              <a:buNone/>
            </a:pPr>
            <a:r>
              <a:rPr lang="en" sz="1400"/>
              <a:t>Office hours:</a:t>
            </a:r>
            <a:endParaRPr sz="1400"/>
          </a:p>
          <a:p>
            <a:pPr indent="0" lvl="0" marL="0" rtl="0" algn="ctr">
              <a:spcBef>
                <a:spcPts val="0"/>
              </a:spcBef>
              <a:spcAft>
                <a:spcPts val="0"/>
              </a:spcAft>
              <a:buNone/>
            </a:pPr>
            <a:r>
              <a:rPr lang="en" sz="1400"/>
              <a:t>Links on next slide</a:t>
            </a:r>
            <a:endParaRPr sz="1000"/>
          </a:p>
          <a:p>
            <a:pPr indent="0" lvl="0" marL="0" rtl="0" algn="l">
              <a:spcBef>
                <a:spcPts val="1000"/>
              </a:spcBef>
              <a:spcAft>
                <a:spcPts val="0"/>
              </a:spcAft>
              <a:buClr>
                <a:schemeClr val="dk1"/>
              </a:buClr>
              <a:buSzPts val="1100"/>
              <a:buFont typeface="Arial"/>
              <a:buNone/>
            </a:pPr>
            <a:r>
              <a:t/>
            </a:r>
            <a:endParaRPr sz="1000"/>
          </a:p>
          <a:p>
            <a:pPr indent="0" lvl="0" marL="0" rtl="0" algn="l">
              <a:spcBef>
                <a:spcPts val="1000"/>
              </a:spcBef>
              <a:spcAft>
                <a:spcPts val="1000"/>
              </a:spcAft>
              <a:buNone/>
            </a:pPr>
            <a:r>
              <a:t/>
            </a:r>
            <a:endParaRPr sz="1000"/>
          </a:p>
        </p:txBody>
      </p:sp>
      <p:grpSp>
        <p:nvGrpSpPr>
          <p:cNvPr id="676" name="Google Shape;676;p56"/>
          <p:cNvGrpSpPr/>
          <p:nvPr/>
        </p:nvGrpSpPr>
        <p:grpSpPr>
          <a:xfrm>
            <a:off x="560082" y="521592"/>
            <a:ext cx="298946" cy="364550"/>
            <a:chOff x="596350" y="929175"/>
            <a:chExt cx="407950" cy="497475"/>
          </a:xfrm>
        </p:grpSpPr>
        <p:sp>
          <p:nvSpPr>
            <p:cNvPr id="677" name="Google Shape;677;p56"/>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6"/>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6"/>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6"/>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6"/>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6"/>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6"/>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4" name="Google Shape;684;p56"/>
          <p:cNvCxnSpPr/>
          <p:nvPr/>
        </p:nvCxnSpPr>
        <p:spPr>
          <a:xfrm flipH="1">
            <a:off x="4407750" y="1168875"/>
            <a:ext cx="8700" cy="212580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688" name="Shape 688"/>
        <p:cNvGrpSpPr/>
        <p:nvPr/>
      </p:nvGrpSpPr>
      <p:grpSpPr>
        <a:xfrm>
          <a:off x="0" y="0"/>
          <a:ext cx="0" cy="0"/>
          <a:chOff x="0" y="0"/>
          <a:chExt cx="0" cy="0"/>
        </a:xfrm>
      </p:grpSpPr>
      <p:sp>
        <p:nvSpPr>
          <p:cNvPr id="689" name="Google Shape;689;p57"/>
          <p:cNvSpPr txBox="1"/>
          <p:nvPr>
            <p:ph type="title"/>
          </p:nvPr>
        </p:nvSpPr>
        <p:spPr>
          <a:xfrm>
            <a:off x="1150100" y="382050"/>
            <a:ext cx="39483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Resources</a:t>
            </a:r>
            <a:endParaRPr sz="3600"/>
          </a:p>
        </p:txBody>
      </p:sp>
      <p:sp>
        <p:nvSpPr>
          <p:cNvPr id="690" name="Google Shape;690;p57"/>
          <p:cNvSpPr txBox="1"/>
          <p:nvPr>
            <p:ph idx="4294967295" type="body"/>
          </p:nvPr>
        </p:nvSpPr>
        <p:spPr>
          <a:xfrm>
            <a:off x="560075" y="1168875"/>
            <a:ext cx="3569100" cy="1770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Links</a:t>
            </a:r>
            <a:endParaRPr/>
          </a:p>
          <a:p>
            <a:pPr indent="-342900" lvl="0" marL="457200" rtl="0" algn="l">
              <a:spcBef>
                <a:spcPts val="600"/>
              </a:spcBef>
              <a:spcAft>
                <a:spcPts val="0"/>
              </a:spcAft>
              <a:buSzPts val="1800"/>
              <a:buChar char="▫"/>
            </a:pPr>
            <a:r>
              <a:rPr lang="en" sz="1800"/>
              <a:t>Neural nets - </a:t>
            </a:r>
            <a:r>
              <a:rPr lang="en" sz="1100" u="sng">
                <a:solidFill>
                  <a:schemeClr val="hlink"/>
                </a:solidFill>
                <a:latin typeface="Arial"/>
                <a:ea typeface="Arial"/>
                <a:cs typeface="Arial"/>
                <a:sym typeface="Arial"/>
                <a:hlinkClick r:id="rId3"/>
              </a:rPr>
              <a:t>https://medium.com/@ml.at.berkeley/machine-learning-crash-course-part-3-4a5bfd72294a</a:t>
            </a:r>
            <a:r>
              <a:rPr lang="en" sz="1800"/>
              <a:t> </a:t>
            </a:r>
            <a:endParaRPr sz="1800"/>
          </a:p>
          <a:p>
            <a:pPr indent="-342900" lvl="0" marL="457200" rtl="0" algn="l">
              <a:spcBef>
                <a:spcPts val="0"/>
              </a:spcBef>
              <a:spcAft>
                <a:spcPts val="0"/>
              </a:spcAft>
              <a:buSzPts val="1800"/>
              <a:buChar char="▫"/>
            </a:pPr>
            <a:r>
              <a:rPr lang="en" sz="1800"/>
              <a:t>RNN - </a:t>
            </a:r>
            <a:r>
              <a:rPr lang="en" sz="1100" u="sng">
                <a:solidFill>
                  <a:schemeClr val="hlink"/>
                </a:solidFill>
                <a:latin typeface="Arial"/>
                <a:ea typeface="Arial"/>
                <a:cs typeface="Arial"/>
                <a:sym typeface="Arial"/>
                <a:hlinkClick r:id="rId4"/>
              </a:rPr>
              <a:t>http://colah.github.io/posts/2015-08-Understanding-LSTMs/</a:t>
            </a:r>
            <a:r>
              <a:rPr lang="en" sz="1800"/>
              <a:t> </a:t>
            </a:r>
            <a:endParaRPr sz="1800"/>
          </a:p>
          <a:p>
            <a:pPr indent="-342900" lvl="0" marL="457200" rtl="0" algn="l">
              <a:spcBef>
                <a:spcPts val="0"/>
              </a:spcBef>
              <a:spcAft>
                <a:spcPts val="0"/>
              </a:spcAft>
              <a:buSzPts val="1800"/>
              <a:buChar char="▫"/>
            </a:pPr>
            <a:r>
              <a:rPr lang="en" sz="1800"/>
              <a:t>LTSM</a:t>
            </a:r>
            <a:endParaRPr sz="1800"/>
          </a:p>
          <a:p>
            <a:pPr indent="0" lvl="0" marL="0" rtl="0" algn="l">
              <a:spcBef>
                <a:spcPts val="600"/>
              </a:spcBef>
              <a:spcAft>
                <a:spcPts val="0"/>
              </a:spcAft>
              <a:buNone/>
            </a:pPr>
            <a:r>
              <a:rPr lang="en" sz="1800"/>
              <a:t>	</a:t>
            </a:r>
            <a:r>
              <a:rPr lang="en" sz="1000" u="sng">
                <a:solidFill>
                  <a:schemeClr val="hlink"/>
                </a:solidFill>
                <a:hlinkClick r:id="rId5"/>
              </a:rPr>
              <a:t>https://youtu.be/WCUNPb-5E</a:t>
            </a:r>
            <a:r>
              <a:rPr lang="en" sz="1000" u="sng">
                <a:solidFill>
                  <a:schemeClr val="hlink"/>
                </a:solidFill>
                <a:hlinkClick r:id="rId6"/>
              </a:rPr>
              <a:t>Y</a:t>
            </a:r>
            <a:r>
              <a:rPr lang="en" sz="1000" u="sng">
                <a:solidFill>
                  <a:schemeClr val="hlink"/>
                </a:solidFill>
                <a:hlinkClick r:id="rId7"/>
              </a:rPr>
              <a:t>I</a:t>
            </a:r>
            <a:endParaRPr sz="1000"/>
          </a:p>
          <a:p>
            <a:pPr indent="0" lvl="0" marL="0" rtl="0" algn="l">
              <a:spcBef>
                <a:spcPts val="600"/>
              </a:spcBef>
              <a:spcAft>
                <a:spcPts val="0"/>
              </a:spcAft>
              <a:buNone/>
            </a:pPr>
            <a:r>
              <a:t/>
            </a:r>
            <a:endParaRPr sz="1000"/>
          </a:p>
          <a:p>
            <a:pPr indent="0" lvl="0" marL="0" rtl="0" algn="l">
              <a:spcBef>
                <a:spcPts val="600"/>
              </a:spcBef>
              <a:spcAft>
                <a:spcPts val="0"/>
              </a:spcAft>
              <a:buNone/>
            </a:pPr>
            <a:r>
              <a:t/>
            </a:r>
            <a:endParaRPr sz="1000"/>
          </a:p>
        </p:txBody>
      </p:sp>
      <p:sp>
        <p:nvSpPr>
          <p:cNvPr id="691" name="Google Shape;691;p57"/>
          <p:cNvSpPr txBox="1"/>
          <p:nvPr>
            <p:ph idx="4294967295" type="body"/>
          </p:nvPr>
        </p:nvSpPr>
        <p:spPr>
          <a:xfrm>
            <a:off x="4592725" y="1183575"/>
            <a:ext cx="4113900" cy="174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Office hours</a:t>
            </a:r>
            <a:endParaRPr/>
          </a:p>
          <a:p>
            <a:pPr indent="-342900" lvl="0" marL="457200" rtl="0" algn="l">
              <a:spcBef>
                <a:spcPts val="600"/>
              </a:spcBef>
              <a:spcAft>
                <a:spcPts val="0"/>
              </a:spcAft>
              <a:buSzPts val="1800"/>
              <a:buChar char="▫"/>
            </a:pPr>
            <a:r>
              <a:rPr lang="en" sz="1800"/>
              <a:t>Things</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ctr">
              <a:spcBef>
                <a:spcPts val="0"/>
              </a:spcBef>
              <a:spcAft>
                <a:spcPts val="0"/>
              </a:spcAft>
              <a:buClr>
                <a:schemeClr val="dk1"/>
              </a:buClr>
              <a:buSzPts val="1100"/>
              <a:buFont typeface="Arial"/>
              <a:buNone/>
            </a:pPr>
            <a:r>
              <a:rPr lang="en" sz="1400">
                <a:solidFill>
                  <a:schemeClr val="lt1"/>
                </a:solidFill>
              </a:rPr>
              <a:t>Feel free to slack/FB message us as always :) </a:t>
            </a:r>
            <a:endParaRPr sz="1400">
              <a:solidFill>
                <a:schemeClr val="lt1"/>
              </a:solidFill>
            </a:endParaRPr>
          </a:p>
          <a:p>
            <a:pPr indent="0" lvl="0" marL="0" rtl="0" algn="l">
              <a:spcBef>
                <a:spcPts val="600"/>
              </a:spcBef>
              <a:spcAft>
                <a:spcPts val="0"/>
              </a:spcAft>
              <a:buNone/>
            </a:pPr>
            <a:r>
              <a:t/>
            </a:r>
            <a:endParaRPr sz="1800"/>
          </a:p>
        </p:txBody>
      </p:sp>
      <p:grpSp>
        <p:nvGrpSpPr>
          <p:cNvPr id="692" name="Google Shape;692;p57"/>
          <p:cNvGrpSpPr/>
          <p:nvPr/>
        </p:nvGrpSpPr>
        <p:grpSpPr>
          <a:xfrm>
            <a:off x="560082" y="521592"/>
            <a:ext cx="298946" cy="364550"/>
            <a:chOff x="596350" y="929175"/>
            <a:chExt cx="407950" cy="497475"/>
          </a:xfrm>
        </p:grpSpPr>
        <p:sp>
          <p:nvSpPr>
            <p:cNvPr id="693" name="Google Shape;693;p57"/>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7"/>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7"/>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7"/>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7"/>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7"/>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7"/>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0" name="Google Shape;700;p57"/>
          <p:cNvCxnSpPr/>
          <p:nvPr/>
        </p:nvCxnSpPr>
        <p:spPr>
          <a:xfrm flipH="1">
            <a:off x="4407750" y="1168875"/>
            <a:ext cx="8700" cy="212580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704" name="Shape 704"/>
        <p:cNvGrpSpPr/>
        <p:nvPr/>
      </p:nvGrpSpPr>
      <p:grpSpPr>
        <a:xfrm>
          <a:off x="0" y="0"/>
          <a:ext cx="0" cy="0"/>
          <a:chOff x="0" y="0"/>
          <a:chExt cx="0" cy="0"/>
        </a:xfrm>
      </p:grpSpPr>
      <p:sp>
        <p:nvSpPr>
          <p:cNvPr id="705" name="Google Shape;705;p58"/>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a:t>
            </a:r>
            <a:endParaRPr/>
          </a:p>
        </p:txBody>
      </p:sp>
      <p:sp>
        <p:nvSpPr>
          <p:cNvPr id="706" name="Google Shape;706;p58"/>
          <p:cNvSpPr txBox="1"/>
          <p:nvPr>
            <p:ph idx="4294967295" type="body"/>
          </p:nvPr>
        </p:nvSpPr>
        <p:spPr>
          <a:xfrm>
            <a:off x="2961550" y="1120950"/>
            <a:ext cx="2627400" cy="17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a:t>EDIT IN GOOGLE SLIDES</a:t>
            </a:r>
            <a:endParaRPr sz="1000"/>
          </a:p>
          <a:p>
            <a:pPr indent="0" lvl="0" marL="0" rtl="0" algn="l">
              <a:spcBef>
                <a:spcPts val="600"/>
              </a:spcBef>
              <a:spcAft>
                <a:spcPts val="0"/>
              </a:spcAft>
              <a:buClr>
                <a:schemeClr val="dk1"/>
              </a:buClr>
              <a:buSzPts val="1100"/>
              <a:buFont typeface="Arial"/>
              <a:buNone/>
            </a:pPr>
            <a:r>
              <a:rPr lang="en" sz="1000"/>
              <a:t>Click on the button under the presentation preview that says "Use as Google Slides Theme".</a:t>
            </a:r>
            <a:endParaRPr sz="1000"/>
          </a:p>
          <a:p>
            <a:pPr indent="0" lvl="0" marL="0" rtl="0" algn="l">
              <a:spcBef>
                <a:spcPts val="600"/>
              </a:spcBef>
              <a:spcAft>
                <a:spcPts val="0"/>
              </a:spcAft>
              <a:buClr>
                <a:schemeClr val="dk1"/>
              </a:buClr>
              <a:buSzPts val="1100"/>
              <a:buFont typeface="Arial"/>
              <a:buNone/>
            </a:pPr>
            <a:r>
              <a:rPr lang="en" sz="1000"/>
              <a:t>You will get a copy of this document on your Google Drive and will be able to edit, add or delete slides.</a:t>
            </a:r>
            <a:endParaRPr sz="1000"/>
          </a:p>
          <a:p>
            <a:pPr indent="0" lvl="0" marL="0" rtl="0" algn="l">
              <a:spcBef>
                <a:spcPts val="600"/>
              </a:spcBef>
              <a:spcAft>
                <a:spcPts val="0"/>
              </a:spcAft>
              <a:buClr>
                <a:schemeClr val="dk1"/>
              </a:buClr>
              <a:buSzPts val="1100"/>
              <a:buFont typeface="Arial"/>
              <a:buNone/>
            </a:pPr>
            <a:r>
              <a:rPr lang="en" sz="1000"/>
              <a:t>You have to be signed in to your Google account.</a:t>
            </a:r>
            <a:endParaRPr sz="1000"/>
          </a:p>
          <a:p>
            <a:pPr indent="0" lvl="0" marL="0" rtl="0" algn="l">
              <a:spcBef>
                <a:spcPts val="600"/>
              </a:spcBef>
              <a:spcAft>
                <a:spcPts val="0"/>
              </a:spcAft>
              <a:buClr>
                <a:schemeClr val="dk1"/>
              </a:buClr>
              <a:buSzPts val="1100"/>
              <a:buFont typeface="Arial"/>
              <a:buNone/>
            </a:pPr>
            <a:r>
              <a:t/>
            </a:r>
            <a:endParaRPr sz="1000"/>
          </a:p>
          <a:p>
            <a:pPr indent="0" lvl="0" marL="0" rtl="0" algn="l">
              <a:spcBef>
                <a:spcPts val="600"/>
              </a:spcBef>
              <a:spcAft>
                <a:spcPts val="0"/>
              </a:spcAft>
              <a:buNone/>
            </a:pPr>
            <a:r>
              <a:t/>
            </a:r>
            <a:endParaRPr sz="1000"/>
          </a:p>
        </p:txBody>
      </p:sp>
      <p:sp>
        <p:nvSpPr>
          <p:cNvPr id="707" name="Google Shape;707;p58"/>
          <p:cNvSpPr txBox="1"/>
          <p:nvPr>
            <p:ph idx="4294967295" type="body"/>
          </p:nvPr>
        </p:nvSpPr>
        <p:spPr>
          <a:xfrm>
            <a:off x="5760169" y="1120950"/>
            <a:ext cx="2926500" cy="170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a:t>EDIT IN POWERPOINT®</a:t>
            </a:r>
            <a:endParaRPr sz="1000"/>
          </a:p>
          <a:p>
            <a:pPr indent="0" lvl="0" marL="0" rtl="0" algn="l">
              <a:spcBef>
                <a:spcPts val="600"/>
              </a:spcBef>
              <a:spcAft>
                <a:spcPts val="0"/>
              </a:spcAft>
              <a:buNone/>
            </a:pPr>
            <a:r>
              <a:rPr lang="en" sz="1000"/>
              <a:t>Click on the button under the presentation preview that says "Download as PowerPoint template". You will get a .pptx file that you can edit in PowerPoint. </a:t>
            </a:r>
            <a:endParaRPr sz="1000"/>
          </a:p>
          <a:p>
            <a:pPr indent="0" lvl="0" marL="0" rtl="0" algn="l">
              <a:spcBef>
                <a:spcPts val="600"/>
              </a:spcBef>
              <a:spcAft>
                <a:spcPts val="0"/>
              </a:spcAft>
              <a:buNone/>
            </a:pPr>
            <a:r>
              <a:rPr lang="en" sz="1000"/>
              <a:t>Remember to download and install the fonts used in this presentation (you’ll find the links to the font files needed in the </a:t>
            </a:r>
            <a:r>
              <a:rPr lang="en" sz="1000" u="sng">
                <a:hlinkClick/>
              </a:rPr>
              <a:t>Presentation design slide</a:t>
            </a:r>
            <a:r>
              <a:rPr lang="en" sz="1000"/>
              <a:t>)</a:t>
            </a:r>
            <a:endParaRPr sz="1000"/>
          </a:p>
        </p:txBody>
      </p:sp>
      <p:sp>
        <p:nvSpPr>
          <p:cNvPr id="708" name="Google Shape;708;p58"/>
          <p:cNvSpPr txBox="1"/>
          <p:nvPr>
            <p:ph idx="4294967295" type="body"/>
          </p:nvPr>
        </p:nvSpPr>
        <p:spPr>
          <a:xfrm>
            <a:off x="2961550" y="3296325"/>
            <a:ext cx="5725200" cy="826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sz="1000"/>
              <a:t>More info on how to use this template at </a:t>
            </a:r>
            <a:r>
              <a:rPr b="1" lang="en" sz="1000" u="sng">
                <a:hlinkClick r:id="rId3"/>
              </a:rPr>
              <a:t>www.slidescarnival.com/help-use-presentation-template</a:t>
            </a:r>
            <a:endParaRPr b="1" sz="1000"/>
          </a:p>
          <a:p>
            <a:pPr indent="0" lvl="0" marL="0" rtl="0" algn="l">
              <a:spcBef>
                <a:spcPts val="1000"/>
              </a:spcBef>
              <a:spcAft>
                <a:spcPts val="0"/>
              </a:spcAft>
              <a:buClr>
                <a:schemeClr val="dk1"/>
              </a:buClr>
              <a:buSzPts val="1100"/>
              <a:buFont typeface="Arial"/>
              <a:buNone/>
            </a:pPr>
            <a:r>
              <a:rPr lang="en" sz="1000"/>
              <a:t>This template is free to use under </a:t>
            </a:r>
            <a:r>
              <a:rPr lang="en" sz="1000" u="sng">
                <a:hlinkClick r:id="rId4"/>
              </a:rPr>
              <a:t>Creative Commons Attribution license</a:t>
            </a:r>
            <a:r>
              <a:rPr lang="en" sz="1000"/>
              <a:t>. You can keep the Credits slide or mention SlidesCarnival and other resources used in a slide footer.</a:t>
            </a:r>
            <a:endParaRPr sz="1000"/>
          </a:p>
          <a:p>
            <a:pPr indent="0" lvl="0" marL="0" rtl="0" algn="l">
              <a:spcBef>
                <a:spcPts val="1000"/>
              </a:spcBef>
              <a:spcAft>
                <a:spcPts val="0"/>
              </a:spcAft>
              <a:buClr>
                <a:schemeClr val="dk1"/>
              </a:buClr>
              <a:buSzPts val="1100"/>
              <a:buFont typeface="Arial"/>
              <a:buNone/>
            </a:pPr>
            <a:r>
              <a:t/>
            </a:r>
            <a:endParaRPr sz="1000"/>
          </a:p>
          <a:p>
            <a:pPr indent="0" lvl="0" marL="0" rtl="0" algn="l">
              <a:spcBef>
                <a:spcPts val="1000"/>
              </a:spcBef>
              <a:spcAft>
                <a:spcPts val="1000"/>
              </a:spcAft>
              <a:buNone/>
            </a:pPr>
            <a:r>
              <a:t/>
            </a:r>
            <a:endParaRPr sz="1000"/>
          </a:p>
        </p:txBody>
      </p:sp>
      <p:sp>
        <p:nvSpPr>
          <p:cNvPr id="709" name="Google Shape;709;p58"/>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Raleway"/>
                <a:ea typeface="Raleway"/>
                <a:cs typeface="Raleway"/>
                <a:sym typeface="Raleway"/>
              </a:rPr>
              <a:t>‹#›</a:t>
            </a:fld>
            <a:endParaRPr>
              <a:latin typeface="Raleway"/>
              <a:ea typeface="Raleway"/>
              <a:cs typeface="Raleway"/>
              <a:sym typeface="Raleway"/>
            </a:endParaRPr>
          </a:p>
        </p:txBody>
      </p:sp>
      <p:grpSp>
        <p:nvGrpSpPr>
          <p:cNvPr id="710" name="Google Shape;710;p58"/>
          <p:cNvGrpSpPr/>
          <p:nvPr/>
        </p:nvGrpSpPr>
        <p:grpSpPr>
          <a:xfrm>
            <a:off x="560082" y="521592"/>
            <a:ext cx="298946" cy="364550"/>
            <a:chOff x="596350" y="929175"/>
            <a:chExt cx="407950" cy="497475"/>
          </a:xfrm>
        </p:grpSpPr>
        <p:sp>
          <p:nvSpPr>
            <p:cNvPr id="711" name="Google Shape;711;p58"/>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8"/>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8"/>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8"/>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8"/>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8"/>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8"/>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16"/>
          <p:cNvPicPr preferRelativeResize="0"/>
          <p:nvPr/>
        </p:nvPicPr>
        <p:blipFill>
          <a:blip r:embed="rId3">
            <a:alphaModFix/>
          </a:blip>
          <a:stretch>
            <a:fillRect/>
          </a:stretch>
        </p:blipFill>
        <p:spPr>
          <a:xfrm>
            <a:off x="4985975" y="1131700"/>
            <a:ext cx="3530750" cy="3230201"/>
          </a:xfrm>
          <a:prstGeom prst="rect">
            <a:avLst/>
          </a:prstGeom>
          <a:noFill/>
          <a:ln>
            <a:noFill/>
          </a:ln>
        </p:spPr>
      </p:pic>
      <p:sp>
        <p:nvSpPr>
          <p:cNvPr id="110" name="Google Shape;110;p16"/>
          <p:cNvSpPr txBox="1"/>
          <p:nvPr>
            <p:ph type="title"/>
          </p:nvPr>
        </p:nvSpPr>
        <p:spPr>
          <a:xfrm>
            <a:off x="1247825" y="435625"/>
            <a:ext cx="72135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Basic Idea Behind Machine Learning</a:t>
            </a:r>
            <a:endParaRPr sz="2800"/>
          </a:p>
        </p:txBody>
      </p:sp>
      <p:sp>
        <p:nvSpPr>
          <p:cNvPr id="111" name="Google Shape;111;p16"/>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112" name="Google Shape;112;p16"/>
          <p:cNvGrpSpPr/>
          <p:nvPr/>
        </p:nvGrpSpPr>
        <p:grpSpPr>
          <a:xfrm>
            <a:off x="537503" y="435635"/>
            <a:ext cx="548628" cy="530528"/>
            <a:chOff x="1247825" y="5001950"/>
            <a:chExt cx="443300" cy="428675"/>
          </a:xfrm>
        </p:grpSpPr>
        <p:sp>
          <p:nvSpPr>
            <p:cNvPr id="113" name="Google Shape;113;p16"/>
            <p:cNvSpPr/>
            <p:nvPr/>
          </p:nvSpPr>
          <p:spPr>
            <a:xfrm>
              <a:off x="1247825" y="5168175"/>
              <a:ext cx="373875" cy="221650"/>
            </a:xfrm>
            <a:custGeom>
              <a:rect b="b" l="l" r="r" t="t"/>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1275850" y="5209575"/>
              <a:ext cx="60900" cy="87075"/>
            </a:xfrm>
            <a:custGeom>
              <a:rect b="b" l="l" r="r" t="t"/>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1247825" y="5391625"/>
              <a:ext cx="443300" cy="39000"/>
            </a:xfrm>
            <a:custGeom>
              <a:rect b="b" l="l" r="r" t="t"/>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1454850" y="5001950"/>
              <a:ext cx="17075" cy="114475"/>
            </a:xfrm>
            <a:custGeom>
              <a:rect b="b" l="l" r="r" t="t"/>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1411025" y="5001950"/>
              <a:ext cx="17075" cy="114475"/>
            </a:xfrm>
            <a:custGeom>
              <a:rect b="b" l="l" r="r" t="t"/>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1498700" y="5001950"/>
              <a:ext cx="16450" cy="114475"/>
            </a:xfrm>
            <a:custGeom>
              <a:rect b="b" l="l" r="r" t="t"/>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6"/>
          <p:cNvSpPr/>
          <p:nvPr/>
        </p:nvSpPr>
        <p:spPr>
          <a:xfrm>
            <a:off x="1670375" y="2230338"/>
            <a:ext cx="1742400" cy="1032900"/>
          </a:xfrm>
          <a:prstGeom prst="roundRect">
            <a:avLst>
              <a:gd fmla="val 16667" name="adj"/>
            </a:avLst>
          </a:prstGeom>
          <a:solidFill>
            <a:srgbClr val="8398DB"/>
          </a:solidFill>
          <a:ln cap="flat" cmpd="sng" w="9525">
            <a:solidFill>
              <a:srgbClr val="6486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Purpose-built</a:t>
            </a:r>
            <a:endParaRPr>
              <a:solidFill>
                <a:srgbClr val="FFFFFF"/>
              </a:solidFill>
              <a:latin typeface="Raleway"/>
              <a:ea typeface="Raleway"/>
              <a:cs typeface="Raleway"/>
              <a:sym typeface="Raleway"/>
            </a:endParaRPr>
          </a:p>
          <a:p>
            <a:pPr indent="0" lvl="0" marL="0" rtl="0" algn="ctr">
              <a:spcBef>
                <a:spcPts val="0"/>
              </a:spcBef>
              <a:spcAft>
                <a:spcPts val="0"/>
              </a:spcAft>
              <a:buNone/>
            </a:pPr>
            <a:r>
              <a:rPr lang="en">
                <a:solidFill>
                  <a:srgbClr val="FFFFFF"/>
                </a:solidFill>
                <a:latin typeface="Raleway"/>
                <a:ea typeface="Raleway"/>
                <a:cs typeface="Raleway"/>
                <a:sym typeface="Raleway"/>
              </a:rPr>
              <a:t>Code</a:t>
            </a:r>
            <a:endParaRPr>
              <a:solidFill>
                <a:srgbClr val="FFFFFF"/>
              </a:solidFill>
              <a:latin typeface="Raleway"/>
              <a:ea typeface="Raleway"/>
              <a:cs typeface="Raleway"/>
              <a:sym typeface="Raleway"/>
            </a:endParaRPr>
          </a:p>
        </p:txBody>
      </p:sp>
      <p:sp>
        <p:nvSpPr>
          <p:cNvPr id="120" name="Google Shape;120;p16"/>
          <p:cNvSpPr/>
          <p:nvPr/>
        </p:nvSpPr>
        <p:spPr>
          <a:xfrm>
            <a:off x="5880150" y="2180563"/>
            <a:ext cx="1742400" cy="1032900"/>
          </a:xfrm>
          <a:prstGeom prst="roundRect">
            <a:avLst>
              <a:gd fmla="val 16667" name="adj"/>
            </a:avLst>
          </a:prstGeom>
          <a:solidFill>
            <a:srgbClr val="8398DB"/>
          </a:solidFill>
          <a:ln cap="flat" cmpd="sng" w="9525">
            <a:solidFill>
              <a:srgbClr val="6486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a:ea typeface="Raleway"/>
                <a:cs typeface="Raleway"/>
                <a:sym typeface="Raleway"/>
              </a:rPr>
              <a:t>Machine Learning Model</a:t>
            </a:r>
            <a:endParaRPr>
              <a:solidFill>
                <a:srgbClr val="FFFFFF"/>
              </a:solidFill>
              <a:latin typeface="Raleway"/>
              <a:ea typeface="Raleway"/>
              <a:cs typeface="Raleway"/>
              <a:sym typeface="Raleway"/>
            </a:endParaRPr>
          </a:p>
        </p:txBody>
      </p:sp>
      <p:cxnSp>
        <p:nvCxnSpPr>
          <p:cNvPr id="121" name="Google Shape;121;p16"/>
          <p:cNvCxnSpPr/>
          <p:nvPr/>
        </p:nvCxnSpPr>
        <p:spPr>
          <a:xfrm>
            <a:off x="846175" y="2282513"/>
            <a:ext cx="824100" cy="456000"/>
          </a:xfrm>
          <a:prstGeom prst="straightConnector1">
            <a:avLst/>
          </a:prstGeom>
          <a:noFill/>
          <a:ln cap="flat" cmpd="sng" w="19050">
            <a:solidFill>
              <a:srgbClr val="FFFFFF"/>
            </a:solidFill>
            <a:prstDash val="solid"/>
            <a:round/>
            <a:headEnd len="med" w="med" type="none"/>
            <a:tailEnd len="med" w="med" type="triangle"/>
          </a:ln>
        </p:spPr>
      </p:cxnSp>
      <p:cxnSp>
        <p:nvCxnSpPr>
          <p:cNvPr id="122" name="Google Shape;122;p16"/>
          <p:cNvCxnSpPr/>
          <p:nvPr/>
        </p:nvCxnSpPr>
        <p:spPr>
          <a:xfrm flipH="1" rot="10800000">
            <a:off x="867025" y="2738538"/>
            <a:ext cx="803400" cy="524700"/>
          </a:xfrm>
          <a:prstGeom prst="straightConnector1">
            <a:avLst/>
          </a:prstGeom>
          <a:noFill/>
          <a:ln cap="flat" cmpd="sng" w="19050">
            <a:solidFill>
              <a:srgbClr val="FFFFFF"/>
            </a:solidFill>
            <a:prstDash val="solid"/>
            <a:round/>
            <a:headEnd len="med" w="med" type="none"/>
            <a:tailEnd len="med" w="med" type="triangle"/>
          </a:ln>
        </p:spPr>
      </p:cxnSp>
      <p:cxnSp>
        <p:nvCxnSpPr>
          <p:cNvPr id="123" name="Google Shape;123;p16"/>
          <p:cNvCxnSpPr/>
          <p:nvPr/>
        </p:nvCxnSpPr>
        <p:spPr>
          <a:xfrm>
            <a:off x="5055900" y="2206650"/>
            <a:ext cx="824100" cy="456000"/>
          </a:xfrm>
          <a:prstGeom prst="straightConnector1">
            <a:avLst/>
          </a:prstGeom>
          <a:noFill/>
          <a:ln cap="flat" cmpd="sng" w="19050">
            <a:solidFill>
              <a:srgbClr val="FFFFFF"/>
            </a:solidFill>
            <a:prstDash val="solid"/>
            <a:round/>
            <a:headEnd len="med" w="med" type="none"/>
            <a:tailEnd len="med" w="med" type="triangle"/>
          </a:ln>
        </p:spPr>
      </p:cxnSp>
      <p:cxnSp>
        <p:nvCxnSpPr>
          <p:cNvPr id="124" name="Google Shape;124;p16"/>
          <p:cNvCxnSpPr/>
          <p:nvPr/>
        </p:nvCxnSpPr>
        <p:spPr>
          <a:xfrm flipH="1" rot="10800000">
            <a:off x="5076750" y="2662675"/>
            <a:ext cx="803400" cy="524700"/>
          </a:xfrm>
          <a:prstGeom prst="straightConnector1">
            <a:avLst/>
          </a:prstGeom>
          <a:noFill/>
          <a:ln cap="flat" cmpd="sng" w="19050">
            <a:solidFill>
              <a:srgbClr val="FFFFFF"/>
            </a:solidFill>
            <a:prstDash val="solid"/>
            <a:round/>
            <a:headEnd len="med" w="med" type="none"/>
            <a:tailEnd len="med" w="med" type="triangle"/>
          </a:ln>
        </p:spPr>
      </p:cxnSp>
      <p:cxnSp>
        <p:nvCxnSpPr>
          <p:cNvPr id="125" name="Google Shape;125;p16"/>
          <p:cNvCxnSpPr>
            <a:stCxn id="119" idx="3"/>
          </p:cNvCxnSpPr>
          <p:nvPr/>
        </p:nvCxnSpPr>
        <p:spPr>
          <a:xfrm>
            <a:off x="3412775" y="2746788"/>
            <a:ext cx="771000" cy="0"/>
          </a:xfrm>
          <a:prstGeom prst="straightConnector1">
            <a:avLst/>
          </a:prstGeom>
          <a:noFill/>
          <a:ln cap="flat" cmpd="sng" w="19050">
            <a:solidFill>
              <a:srgbClr val="FFFFFF"/>
            </a:solidFill>
            <a:prstDash val="solid"/>
            <a:round/>
            <a:headEnd len="med" w="med" type="none"/>
            <a:tailEnd len="med" w="med" type="triangle"/>
          </a:ln>
        </p:spPr>
      </p:cxnSp>
      <p:cxnSp>
        <p:nvCxnSpPr>
          <p:cNvPr id="126" name="Google Shape;126;p16"/>
          <p:cNvCxnSpPr/>
          <p:nvPr/>
        </p:nvCxnSpPr>
        <p:spPr>
          <a:xfrm>
            <a:off x="7622550" y="2697013"/>
            <a:ext cx="744900" cy="0"/>
          </a:xfrm>
          <a:prstGeom prst="straightConnector1">
            <a:avLst/>
          </a:prstGeom>
          <a:noFill/>
          <a:ln cap="flat" cmpd="sng" w="19050">
            <a:solidFill>
              <a:srgbClr val="FFFFFF"/>
            </a:solidFill>
            <a:prstDash val="solid"/>
            <a:round/>
            <a:headEnd len="med" w="med" type="none"/>
            <a:tailEnd len="med" w="med" type="triangle"/>
          </a:ln>
        </p:spPr>
      </p:cxnSp>
      <p:sp>
        <p:nvSpPr>
          <p:cNvPr id="127" name="Google Shape;127;p16"/>
          <p:cNvSpPr txBox="1"/>
          <p:nvPr/>
        </p:nvSpPr>
        <p:spPr>
          <a:xfrm rot="1799149">
            <a:off x="5193634" y="2046881"/>
            <a:ext cx="548635" cy="3024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Input</a:t>
            </a:r>
            <a:endParaRPr sz="1200">
              <a:solidFill>
                <a:srgbClr val="FFFFFF"/>
              </a:solidFill>
              <a:latin typeface="Raleway"/>
              <a:ea typeface="Raleway"/>
              <a:cs typeface="Raleway"/>
              <a:sym typeface="Raleway"/>
            </a:endParaRPr>
          </a:p>
        </p:txBody>
      </p:sp>
      <p:sp>
        <p:nvSpPr>
          <p:cNvPr id="128" name="Google Shape;128;p16"/>
          <p:cNvSpPr txBox="1"/>
          <p:nvPr/>
        </p:nvSpPr>
        <p:spPr>
          <a:xfrm rot="1799149">
            <a:off x="905909" y="2096656"/>
            <a:ext cx="548635" cy="3024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Input</a:t>
            </a:r>
            <a:endParaRPr sz="1200">
              <a:solidFill>
                <a:srgbClr val="FFFFFF"/>
              </a:solidFill>
              <a:latin typeface="Raleway"/>
              <a:ea typeface="Raleway"/>
              <a:cs typeface="Raleway"/>
              <a:sym typeface="Raleway"/>
            </a:endParaRPr>
          </a:p>
        </p:txBody>
      </p:sp>
      <p:sp>
        <p:nvSpPr>
          <p:cNvPr id="129" name="Google Shape;129;p16"/>
          <p:cNvSpPr txBox="1"/>
          <p:nvPr/>
        </p:nvSpPr>
        <p:spPr>
          <a:xfrm rot="-2081321">
            <a:off x="637039" y="2760679"/>
            <a:ext cx="840249" cy="3023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Program</a:t>
            </a:r>
            <a:endParaRPr sz="1200">
              <a:solidFill>
                <a:srgbClr val="FFFFFF"/>
              </a:solidFill>
              <a:latin typeface="Raleway"/>
              <a:ea typeface="Raleway"/>
              <a:cs typeface="Raleway"/>
              <a:sym typeface="Raleway"/>
            </a:endParaRPr>
          </a:p>
        </p:txBody>
      </p:sp>
      <p:sp>
        <p:nvSpPr>
          <p:cNvPr id="130" name="Google Shape;130;p16"/>
          <p:cNvSpPr txBox="1"/>
          <p:nvPr/>
        </p:nvSpPr>
        <p:spPr>
          <a:xfrm rot="-1926437">
            <a:off x="4924732" y="2666420"/>
            <a:ext cx="840442" cy="30232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Output</a:t>
            </a:r>
            <a:endParaRPr sz="1200">
              <a:solidFill>
                <a:srgbClr val="FFFFFF"/>
              </a:solidFill>
              <a:latin typeface="Raleway"/>
              <a:ea typeface="Raleway"/>
              <a:cs typeface="Raleway"/>
              <a:sym typeface="Raleway"/>
            </a:endParaRPr>
          </a:p>
        </p:txBody>
      </p:sp>
      <p:sp>
        <p:nvSpPr>
          <p:cNvPr id="131" name="Google Shape;131;p16"/>
          <p:cNvSpPr txBox="1"/>
          <p:nvPr/>
        </p:nvSpPr>
        <p:spPr>
          <a:xfrm>
            <a:off x="3412775" y="2446338"/>
            <a:ext cx="6990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Output</a:t>
            </a:r>
            <a:endParaRPr sz="1200">
              <a:solidFill>
                <a:srgbClr val="FFFFFF"/>
              </a:solidFill>
              <a:latin typeface="Raleway"/>
              <a:ea typeface="Raleway"/>
              <a:cs typeface="Raleway"/>
              <a:sym typeface="Raleway"/>
            </a:endParaRPr>
          </a:p>
        </p:txBody>
      </p:sp>
      <p:sp>
        <p:nvSpPr>
          <p:cNvPr id="132" name="Google Shape;132;p16"/>
          <p:cNvSpPr txBox="1"/>
          <p:nvPr/>
        </p:nvSpPr>
        <p:spPr>
          <a:xfrm>
            <a:off x="7645500" y="2396563"/>
            <a:ext cx="6990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Output</a:t>
            </a:r>
            <a:endParaRPr sz="1200">
              <a:solidFill>
                <a:srgbClr val="FFFFFF"/>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ppt_w</p:attrName>
                                        </p:attrNameLst>
                                      </p:cBhvr>
                                      <p:tavLst>
                                        <p:tav fmla="" tm="0">
                                          <p:val>
                                            <p:strVal val="0"/>
                                          </p:val>
                                        </p:tav>
                                        <p:tav fmla="" tm="100000">
                                          <p:val>
                                            <p:strVal val="#ppt_w"/>
                                          </p:val>
                                        </p:tav>
                                      </p:tavLst>
                                    </p:anim>
                                    <p:anim calcmode="lin" valueType="num">
                                      <p:cBhvr additive="base">
                                        <p:cTn dur="1000"/>
                                        <p:tgtEl>
                                          <p:spTgt spid="10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1247825" y="435625"/>
            <a:ext cx="72135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Classification vs Regression</a:t>
            </a:r>
            <a:endParaRPr sz="2800"/>
          </a:p>
        </p:txBody>
      </p:sp>
      <p:grpSp>
        <p:nvGrpSpPr>
          <p:cNvPr id="138" name="Google Shape;138;p17"/>
          <p:cNvGrpSpPr/>
          <p:nvPr/>
        </p:nvGrpSpPr>
        <p:grpSpPr>
          <a:xfrm>
            <a:off x="537503" y="435635"/>
            <a:ext cx="548628" cy="530528"/>
            <a:chOff x="1247825" y="5001950"/>
            <a:chExt cx="443300" cy="428675"/>
          </a:xfrm>
        </p:grpSpPr>
        <p:sp>
          <p:nvSpPr>
            <p:cNvPr id="139" name="Google Shape;139;p17"/>
            <p:cNvSpPr/>
            <p:nvPr/>
          </p:nvSpPr>
          <p:spPr>
            <a:xfrm>
              <a:off x="1247825" y="5168175"/>
              <a:ext cx="373875" cy="221650"/>
            </a:xfrm>
            <a:custGeom>
              <a:rect b="b" l="l" r="r" t="t"/>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1275850" y="5209575"/>
              <a:ext cx="60900" cy="87075"/>
            </a:xfrm>
            <a:custGeom>
              <a:rect b="b" l="l" r="r" t="t"/>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1247825" y="5391625"/>
              <a:ext cx="443300" cy="39000"/>
            </a:xfrm>
            <a:custGeom>
              <a:rect b="b" l="l" r="r" t="t"/>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1454850" y="5001950"/>
              <a:ext cx="17075" cy="114475"/>
            </a:xfrm>
            <a:custGeom>
              <a:rect b="b" l="l" r="r" t="t"/>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1411025" y="5001950"/>
              <a:ext cx="17075" cy="114475"/>
            </a:xfrm>
            <a:custGeom>
              <a:rect b="b" l="l" r="r" t="t"/>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1498700" y="5001950"/>
              <a:ext cx="16450" cy="114475"/>
            </a:xfrm>
            <a:custGeom>
              <a:rect b="b" l="l" r="r" t="t"/>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 name="Google Shape;145;p17"/>
          <p:cNvPicPr preferRelativeResize="0"/>
          <p:nvPr/>
        </p:nvPicPr>
        <p:blipFill rotWithShape="1">
          <a:blip r:embed="rId3">
            <a:alphaModFix/>
          </a:blip>
          <a:srcRect b="0" l="1970" r="0" t="0"/>
          <a:stretch/>
        </p:blipFill>
        <p:spPr>
          <a:xfrm>
            <a:off x="1358650" y="1111575"/>
            <a:ext cx="7135374" cy="3631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149" name="Shape 149"/>
        <p:cNvGrpSpPr/>
        <p:nvPr/>
      </p:nvGrpSpPr>
      <p:grpSpPr>
        <a:xfrm>
          <a:off x="0" y="0"/>
          <a:ext cx="0" cy="0"/>
          <a:chOff x="0" y="0"/>
          <a:chExt cx="0" cy="0"/>
        </a:xfrm>
      </p:grpSpPr>
      <p:sp>
        <p:nvSpPr>
          <p:cNvPr id="150" name="Google Shape;150;p18"/>
          <p:cNvSpPr txBox="1"/>
          <p:nvPr>
            <p:ph type="ctrTitle"/>
          </p:nvPr>
        </p:nvSpPr>
        <p:spPr>
          <a:xfrm>
            <a:off x="685800" y="1811950"/>
            <a:ext cx="49884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stuff</a:t>
            </a:r>
            <a:endParaRPr/>
          </a:p>
        </p:txBody>
      </p:sp>
      <p:sp>
        <p:nvSpPr>
          <p:cNvPr id="151" name="Google Shape;151;p18"/>
          <p:cNvSpPr txBox="1"/>
          <p:nvPr>
            <p:ph idx="1" type="subTitle"/>
          </p:nvPr>
        </p:nvSpPr>
        <p:spPr>
          <a:xfrm>
            <a:off x="685800" y="3068650"/>
            <a:ext cx="4988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the first set of slides</a:t>
            </a:r>
            <a:endParaRPr/>
          </a:p>
        </p:txBody>
      </p:sp>
      <p:grpSp>
        <p:nvGrpSpPr>
          <p:cNvPr id="152" name="Google Shape;152;p18"/>
          <p:cNvGrpSpPr/>
          <p:nvPr/>
        </p:nvGrpSpPr>
        <p:grpSpPr>
          <a:xfrm>
            <a:off x="685808" y="973365"/>
            <a:ext cx="424636" cy="625443"/>
            <a:chOff x="6718575" y="2318625"/>
            <a:chExt cx="256950" cy="407375"/>
          </a:xfrm>
        </p:grpSpPr>
        <p:sp>
          <p:nvSpPr>
            <p:cNvPr id="153" name="Google Shape;153;p1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1061275" y="471150"/>
            <a:ext cx="68094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Neural Nets</a:t>
            </a:r>
            <a:endParaRPr sz="2800"/>
          </a:p>
        </p:txBody>
      </p:sp>
      <p:sp>
        <p:nvSpPr>
          <p:cNvPr id="166" name="Google Shape;166;p19"/>
          <p:cNvSpPr txBox="1"/>
          <p:nvPr>
            <p:ph idx="1" type="body"/>
          </p:nvPr>
        </p:nvSpPr>
        <p:spPr>
          <a:xfrm>
            <a:off x="932750" y="1252550"/>
            <a:ext cx="7531800" cy="68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What ideas does “neural nets” bring to mind?</a:t>
            </a:r>
            <a:endParaRPr b="1"/>
          </a:p>
        </p:txBody>
      </p:sp>
      <p:grpSp>
        <p:nvGrpSpPr>
          <p:cNvPr id="167" name="Google Shape;167;p19"/>
          <p:cNvGrpSpPr/>
          <p:nvPr/>
        </p:nvGrpSpPr>
        <p:grpSpPr>
          <a:xfrm>
            <a:off x="571860" y="471162"/>
            <a:ext cx="319389" cy="457645"/>
            <a:chOff x="6718575" y="2318625"/>
            <a:chExt cx="256950" cy="407375"/>
          </a:xfrm>
        </p:grpSpPr>
        <p:sp>
          <p:nvSpPr>
            <p:cNvPr id="168" name="Google Shape;168;p1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9"/>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77" name="Google Shape;177;p19"/>
          <p:cNvPicPr preferRelativeResize="0"/>
          <p:nvPr/>
        </p:nvPicPr>
        <p:blipFill>
          <a:blip r:embed="rId3">
            <a:alphaModFix/>
          </a:blip>
          <a:stretch>
            <a:fillRect/>
          </a:stretch>
        </p:blipFill>
        <p:spPr>
          <a:xfrm>
            <a:off x="2263013" y="2084650"/>
            <a:ext cx="4234325" cy="236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 in Real Life</a:t>
            </a:r>
            <a:endParaRPr/>
          </a:p>
        </p:txBody>
      </p:sp>
      <p:sp>
        <p:nvSpPr>
          <p:cNvPr id="183" name="Google Shape;183;p20"/>
          <p:cNvSpPr txBox="1"/>
          <p:nvPr>
            <p:ph idx="1" type="body"/>
          </p:nvPr>
        </p:nvSpPr>
        <p:spPr>
          <a:xfrm>
            <a:off x="2961563" y="641675"/>
            <a:ext cx="5502900" cy="3547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t>Conceptually, what are artificial neural networks?</a:t>
            </a:r>
            <a:endParaRPr sz="1800"/>
          </a:p>
          <a:p>
            <a:pPr indent="0" lvl="0" marL="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A neuron receives a signal, processes it, and then propagates the signal (or not).</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Artificial Neural Networks (ANNs) are very simple models of biological brain function / structure!</a:t>
            </a:r>
            <a:endParaRPr sz="1800"/>
          </a:p>
        </p:txBody>
      </p:sp>
      <p:sp>
        <p:nvSpPr>
          <p:cNvPr id="184" name="Google Shape;184;p20"/>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85" name="Google Shape;185;p20"/>
          <p:cNvPicPr preferRelativeResize="0"/>
          <p:nvPr/>
        </p:nvPicPr>
        <p:blipFill>
          <a:blip r:embed="rId3">
            <a:alphaModFix/>
          </a:blip>
          <a:stretch>
            <a:fillRect/>
          </a:stretch>
        </p:blipFill>
        <p:spPr>
          <a:xfrm>
            <a:off x="457200" y="2229975"/>
            <a:ext cx="2429762" cy="1379600"/>
          </a:xfrm>
          <a:prstGeom prst="rect">
            <a:avLst/>
          </a:prstGeom>
          <a:noFill/>
          <a:ln>
            <a:noFill/>
          </a:ln>
        </p:spPr>
      </p:pic>
      <p:pic>
        <p:nvPicPr>
          <p:cNvPr id="186" name="Google Shape;186;p20"/>
          <p:cNvPicPr preferRelativeResize="0"/>
          <p:nvPr/>
        </p:nvPicPr>
        <p:blipFill>
          <a:blip r:embed="rId4">
            <a:alphaModFix/>
          </a:blip>
          <a:stretch>
            <a:fillRect/>
          </a:stretch>
        </p:blipFill>
        <p:spPr>
          <a:xfrm>
            <a:off x="4346263" y="2124199"/>
            <a:ext cx="2733475" cy="137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